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1"/>
    <p:sldMasterId id="2147483673" r:id="rId2"/>
  </p:sldMasterIdLst>
  <p:notesMasterIdLst>
    <p:notesMasterId r:id="rId12"/>
  </p:notesMasterIdLst>
  <p:sldIdLst>
    <p:sldId id="258" r:id="rId3"/>
    <p:sldId id="259" r:id="rId4"/>
    <p:sldId id="260" r:id="rId5"/>
    <p:sldId id="261" r:id="rId6"/>
    <p:sldId id="262" r:id="rId7"/>
    <p:sldId id="263" r:id="rId8"/>
    <p:sldId id="264" r:id="rId9"/>
    <p:sldId id="265" r:id="rId10"/>
    <p:sldId id="266"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76" d="100"/>
          <a:sy n="76" d="100"/>
        </p:scale>
        <p:origin x="-416" y="-28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slide" Target="slides/slide9.xml"/><Relationship Id="rId12" Type="http://schemas.openxmlformats.org/officeDocument/2006/relationships/notesMaster" Target="notesMasters/notesMaster1.xml"/><Relationship Id="rId13" Type="http://schemas.openxmlformats.org/officeDocument/2006/relationships/printerSettings" Target="printerSettings/printerSettings1.bin"/><Relationship Id="rId14" Type="http://schemas.openxmlformats.org/officeDocument/2006/relationships/presProps" Target="presProps.xml"/><Relationship Id="rId15" Type="http://schemas.openxmlformats.org/officeDocument/2006/relationships/viewProps" Target="viewProps.xml"/><Relationship Id="rId16" Type="http://schemas.openxmlformats.org/officeDocument/2006/relationships/theme" Target="theme/theme1.xml"/><Relationship Id="rId1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BD74AF3-93AA-4657-A4FD-D59CC234C9A9}" type="datetimeFigureOut">
              <a:rPr lang="en-US" smtClean="0"/>
              <a:pPr/>
              <a:t>11/20/14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D32B617-2DA8-46D6-AC92-961E8AC9000E}" type="slidenum">
              <a:rPr lang="en-US" smtClean="0"/>
              <a:pPr/>
              <a:t>‹#›</a:t>
            </a:fld>
            <a:endParaRPr lang="en-US"/>
          </a:p>
        </p:txBody>
      </p:sp>
    </p:spTree>
    <p:extLst>
      <p:ext uri="{BB962C8B-B14F-4D97-AF65-F5344CB8AC3E}">
        <p14:creationId xmlns:p14="http://schemas.microsoft.com/office/powerpoint/2010/main" val="207619951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lvl1pPr>
              <a:defRPr>
                <a:solidFill>
                  <a:schemeClr val="tx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lvl1pPr>
              <a:defRPr/>
            </a:lvl1pPr>
          </a:lstStyle>
          <a:p>
            <a:fld id="{2813A9C7-A6C1-4400-8A41-CDF8B44B49B0}" type="datetime1">
              <a:rPr lang="en-US" smtClean="0"/>
              <a:t>11/20/14</a:t>
            </a:fld>
            <a:endParaRPr lang="en-US"/>
          </a:p>
        </p:txBody>
      </p:sp>
      <p:sp>
        <p:nvSpPr>
          <p:cNvPr id="5" name="Slide Number Placeholder 5"/>
          <p:cNvSpPr>
            <a:spLocks noGrp="1"/>
          </p:cNvSpPr>
          <p:nvPr>
            <p:ph type="sldNum" sz="quarter" idx="11"/>
          </p:nvPr>
        </p:nvSpPr>
        <p:spPr/>
        <p:txBody>
          <a:bodyPr/>
          <a:lstStyle>
            <a:lvl1pPr>
              <a:defRPr/>
            </a:lvl1pPr>
          </a:lstStyle>
          <a:p>
            <a:fld id="{0729CA73-C0D0-4430-8FCC-4B834FCADC33}"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fld id="{5D57F241-4EDD-4F17-8E16-6349178C1B5A}" type="datetime1">
              <a:rPr lang="en-US" smtClean="0"/>
              <a:t>11/20/14</a:t>
            </a:fld>
            <a:endParaRPr lang="en-US"/>
          </a:p>
        </p:txBody>
      </p:sp>
      <p:sp>
        <p:nvSpPr>
          <p:cNvPr id="6" name="Slide Number Placeholder 5"/>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fld id="{D26ADB88-D6F3-4FD3-8FDA-030E82E1B7DB}" type="datetime1">
              <a:rPr lang="en-US" smtClean="0"/>
              <a:t>11/20/14</a:t>
            </a:fld>
            <a:endParaRPr lang="en-US"/>
          </a:p>
        </p:txBody>
      </p:sp>
      <p:sp>
        <p:nvSpPr>
          <p:cNvPr id="6" name="Slide Number Placeholder 5"/>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C5F3373-FF77-4A15-B7A2-377F374D2559}" type="datetime1">
              <a:rPr lang="en-US" smtClean="0"/>
              <a:t>11/20/14</a:t>
            </a:fld>
            <a:endParaRPr lang="en-US"/>
          </a:p>
        </p:txBody>
      </p:sp>
      <p:sp>
        <p:nvSpPr>
          <p:cNvPr id="4" name="Slide Number Placeholder 3"/>
          <p:cNvSpPr>
            <a:spLocks noGrp="1"/>
          </p:cNvSpPr>
          <p:nvPr>
            <p:ph type="sldNum" sz="quarter" idx="11"/>
          </p:nvPr>
        </p:nvSpPr>
        <p:spPr/>
        <p:txBody>
          <a:bodyPr/>
          <a:lstStyle/>
          <a:p>
            <a:fld id="{0729CA73-C0D0-4430-8FCC-4B834FCADC33}" type="slidenum">
              <a:rPr lang="en-US" smtClean="0"/>
              <a:pPr/>
              <a:t>‹#›</a:t>
            </a:fld>
            <a:endParaRPr lang="en-US"/>
          </a:p>
        </p:txBody>
      </p:sp>
    </p:spTree>
    <p:extLst>
      <p:ext uri="{BB962C8B-B14F-4D97-AF65-F5344CB8AC3E}">
        <p14:creationId xmlns:p14="http://schemas.microsoft.com/office/powerpoint/2010/main" val="207225979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8121F7E-F7A1-4A2A-A641-C11372BFD7D0}" type="datetime1">
              <a:rPr lang="en-US" smtClean="0"/>
              <a:t>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21295806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7452220-3518-480B-87E3-D91E30AB4FF1}" type="datetime1">
              <a:rPr lang="en-US" smtClean="0"/>
              <a:t>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323603474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C54EF75-763E-4D65-A3DC-C234F8DC1B48}" type="datetime1">
              <a:rPr lang="en-US" smtClean="0"/>
              <a:t>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316717970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25DDA0B-E513-4785-A284-73FD650198D0}" type="datetime1">
              <a:rPr lang="en-US" smtClean="0"/>
              <a:t>11/20/14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348267908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7702680-0079-4BD3-8757-132FED1340C9}" type="datetime1">
              <a:rPr lang="en-US" smtClean="0"/>
              <a:t>11/20/14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365831196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F560D98-40D9-4783-85B4-0C45538FD76F}" type="datetime1">
              <a:rPr lang="en-US" smtClean="0"/>
              <a:t>11/20/14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51663899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44EA22C-A824-418B-BD3C-0005CA23B0CB}" type="datetime1">
              <a:rPr lang="en-US" smtClean="0"/>
              <a:t>11/20/14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411426077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fld id="{89504B5E-D157-40EB-AB86-8AC0F9447B88}" type="datetime1">
              <a:rPr lang="en-US" smtClean="0"/>
              <a:t>11/20/14</a:t>
            </a:fld>
            <a:endParaRPr lang="en-US"/>
          </a:p>
        </p:txBody>
      </p:sp>
      <p:sp>
        <p:nvSpPr>
          <p:cNvPr id="6" name="Slide Number Placeholder 5"/>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
        <p:nvSpPr>
          <p:cNvPr id="7" name="Footer Placeholder 4"/>
          <p:cNvSpPr>
            <a:spLocks noGrp="1"/>
          </p:cNvSpPr>
          <p:nvPr>
            <p:ph type="ftr" sz="quarter" idx="3"/>
          </p:nvPr>
        </p:nvSpPr>
        <p:spPr>
          <a:xfrm>
            <a:off x="2590800" y="6442076"/>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7F216A9-7AEE-4665-967B-4EA1EA73034A}" type="datetime1">
              <a:rPr lang="en-US" smtClean="0"/>
              <a:t>11/20/14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35079430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BAFCD24-9E3C-4913-80F3-1B6AC06D2080}" type="datetime1">
              <a:rPr lang="en-US" smtClean="0"/>
              <a:t>11/20/14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36670852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907653D-044A-4FF0-8397-A319BBED9215}" type="datetime1">
              <a:rPr lang="en-US" smtClean="0"/>
              <a:t>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2904075966"/>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CCC4EE8-B967-40D3-8E50-4D0D8DFA7832}" type="datetime1">
              <a:rPr lang="en-US" smtClean="0"/>
              <a:t>11/20/14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39B693-C191-4C81-8ECC-66535167624D}" type="slidenum">
              <a:rPr lang="en-US" smtClean="0"/>
              <a:pPr/>
              <a:t>‹#›</a:t>
            </a:fld>
            <a:endParaRPr lang="en-US"/>
          </a:p>
        </p:txBody>
      </p:sp>
    </p:spTree>
    <p:extLst>
      <p:ext uri="{BB962C8B-B14F-4D97-AF65-F5344CB8AC3E}">
        <p14:creationId xmlns:p14="http://schemas.microsoft.com/office/powerpoint/2010/main" val="237948196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fld id="{95EC11EE-8514-4FC4-9385-9788BF15C3B4}" type="datetime1">
              <a:rPr lang="en-US" smtClean="0"/>
              <a:t>11/20/14</a:t>
            </a:fld>
            <a:endParaRPr lang="en-US"/>
          </a:p>
        </p:txBody>
      </p:sp>
      <p:sp>
        <p:nvSpPr>
          <p:cNvPr id="6" name="Slide Number Placeholder 5"/>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
        <p:nvSpPr>
          <p:cNvPr id="7" name="Footer Placeholder 4"/>
          <p:cNvSpPr>
            <a:spLocks noGrp="1"/>
          </p:cNvSpPr>
          <p:nvPr>
            <p:ph type="ftr" sz="quarter" idx="3"/>
          </p:nvPr>
        </p:nvSpPr>
        <p:spPr>
          <a:xfrm>
            <a:off x="2590800" y="6442076"/>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fld id="{1AFE4262-58EF-4917-8E1C-F7BD424F496C}" type="datetime1">
              <a:rPr lang="en-US" smtClean="0"/>
              <a:t>11/20/14</a:t>
            </a:fld>
            <a:endParaRPr lang="en-US"/>
          </a:p>
        </p:txBody>
      </p:sp>
      <p:sp>
        <p:nvSpPr>
          <p:cNvPr id="7" name="Slide Number Placeholder 6"/>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
        <p:nvSpPr>
          <p:cNvPr id="8" name="Footer Placeholder 4"/>
          <p:cNvSpPr>
            <a:spLocks noGrp="1"/>
          </p:cNvSpPr>
          <p:nvPr>
            <p:ph type="ftr" sz="quarter" idx="3"/>
          </p:nvPr>
        </p:nvSpPr>
        <p:spPr>
          <a:xfrm>
            <a:off x="2590800" y="6442076"/>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fld id="{020B1C8E-AD88-4DA9-8E05-85F2CD5F30FF}" type="datetime1">
              <a:rPr lang="en-US" smtClean="0"/>
              <a:t>11/20/14</a:t>
            </a:fld>
            <a:endParaRPr lang="en-US"/>
          </a:p>
        </p:txBody>
      </p:sp>
      <p:sp>
        <p:nvSpPr>
          <p:cNvPr id="9" name="Slide Number Placeholder 8"/>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
        <p:nvSpPr>
          <p:cNvPr id="10" name="Footer Placeholder 4"/>
          <p:cNvSpPr>
            <a:spLocks noGrp="1"/>
          </p:cNvSpPr>
          <p:nvPr>
            <p:ph type="ftr" sz="quarter" idx="13"/>
          </p:nvPr>
        </p:nvSpPr>
        <p:spPr>
          <a:xfrm>
            <a:off x="2590800" y="6442076"/>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356616" y="0"/>
            <a:ext cx="8229600" cy="9144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lvl1pPr>
              <a:defRPr/>
            </a:lvl1pPr>
          </a:lstStyle>
          <a:p>
            <a:fld id="{6C13A37F-EBAD-412B-BCB6-F430EA601236}" type="datetime1">
              <a:rPr lang="en-US" smtClean="0"/>
              <a:t>11/20/14</a:t>
            </a:fld>
            <a:endParaRPr lang="en-US"/>
          </a:p>
        </p:txBody>
      </p:sp>
      <p:sp>
        <p:nvSpPr>
          <p:cNvPr id="5" name="Slide Number Placeholder 4"/>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
        <p:nvSpPr>
          <p:cNvPr id="6" name="Footer Placeholder 4"/>
          <p:cNvSpPr>
            <a:spLocks noGrp="1"/>
          </p:cNvSpPr>
          <p:nvPr>
            <p:ph type="ftr" sz="quarter" idx="3"/>
          </p:nvPr>
        </p:nvSpPr>
        <p:spPr>
          <a:xfrm>
            <a:off x="2590800" y="6442076"/>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fld id="{7142E691-5D17-4AA3-9BAD-49C639148AD6}" type="datetime1">
              <a:rPr lang="en-US" smtClean="0"/>
              <a:t>11/20/14</a:t>
            </a:fld>
            <a:endParaRPr lang="en-US"/>
          </a:p>
        </p:txBody>
      </p:sp>
      <p:sp>
        <p:nvSpPr>
          <p:cNvPr id="4" name="Slide Number Placeholder 3"/>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
        <p:nvSpPr>
          <p:cNvPr id="5" name="Footer Placeholder 4"/>
          <p:cNvSpPr>
            <a:spLocks noGrp="1"/>
          </p:cNvSpPr>
          <p:nvPr>
            <p:ph type="ftr" sz="quarter" idx="3"/>
          </p:nvPr>
        </p:nvSpPr>
        <p:spPr>
          <a:xfrm>
            <a:off x="2590800" y="6442076"/>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F2846A9D-0EB1-4F26-B29F-B438752A2B60}" type="datetime1">
              <a:rPr lang="en-US" smtClean="0"/>
              <a:t>11/20/14</a:t>
            </a:fld>
            <a:endParaRPr lang="en-US"/>
          </a:p>
        </p:txBody>
      </p:sp>
      <p:sp>
        <p:nvSpPr>
          <p:cNvPr id="7" name="Slide Number Placeholder 6"/>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
        <p:nvSpPr>
          <p:cNvPr id="8" name="Footer Placeholder 4"/>
          <p:cNvSpPr>
            <a:spLocks noGrp="1"/>
          </p:cNvSpPr>
          <p:nvPr>
            <p:ph type="ftr" sz="quarter" idx="3"/>
          </p:nvPr>
        </p:nvSpPr>
        <p:spPr>
          <a:xfrm>
            <a:off x="2590800" y="6442076"/>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E69EE1B9-685E-4A49-B3DE-9EA3F439F483}" type="datetime1">
              <a:rPr lang="en-US" smtClean="0"/>
              <a:t>11/20/14</a:t>
            </a:fld>
            <a:endParaRPr lang="en-US"/>
          </a:p>
        </p:txBody>
      </p:sp>
      <p:sp>
        <p:nvSpPr>
          <p:cNvPr id="7" name="Slide Number Placeholder 6"/>
          <p:cNvSpPr>
            <a:spLocks noGrp="1"/>
          </p:cNvSpPr>
          <p:nvPr>
            <p:ph type="sldNum" sz="quarter" idx="12"/>
          </p:nvPr>
        </p:nvSpPr>
        <p:spPr/>
        <p:txBody>
          <a:bodyPr/>
          <a:lstStyle>
            <a:lvl1pPr>
              <a:defRPr/>
            </a:lvl1pPr>
          </a:lstStyle>
          <a:p>
            <a:fld id="{0729CA73-C0D0-4430-8FCC-4B834FCADC33}" type="slidenum">
              <a:rPr lang="en-US" smtClean="0"/>
              <a:pPr/>
              <a:t>‹#›</a:t>
            </a:fld>
            <a:endParaRPr lang="en-US"/>
          </a:p>
        </p:txBody>
      </p:sp>
      <p:sp>
        <p:nvSpPr>
          <p:cNvPr id="8" name="Footer Placeholder 4"/>
          <p:cNvSpPr>
            <a:spLocks noGrp="1"/>
          </p:cNvSpPr>
          <p:nvPr>
            <p:ph type="ftr" sz="quarter" idx="3"/>
          </p:nvPr>
        </p:nvSpPr>
        <p:spPr>
          <a:xfrm>
            <a:off x="2590800" y="6442076"/>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theme" Target="../theme/theme1.xml"/><Relationship Id="rId14" Type="http://schemas.openxmlformats.org/officeDocument/2006/relationships/image" Target="../media/image1.jpeg"/><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2" Type="http://schemas.openxmlformats.org/officeDocument/2006/relationships/theme" Target="../theme/theme2.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 Id="rId9" Type="http://schemas.openxmlformats.org/officeDocument/2006/relationships/slideLayout" Target="../slideLayouts/slideLayout21.xml"/><Relationship Id="rId10"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357188" y="26988"/>
            <a:ext cx="8229600" cy="9144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p>
            <a:pPr lvl="0"/>
            <a:r>
              <a:rPr lang="en-US" smtClean="0"/>
              <a:t>Click to edit Master title style</a:t>
            </a:r>
            <a:endParaRPr lang="en-US" dirty="0" smtClean="0"/>
          </a:p>
        </p:txBody>
      </p:sp>
      <p:sp>
        <p:nvSpPr>
          <p:cNvPr id="1027" name="Text Placeholder 2"/>
          <p:cNvSpPr>
            <a:spLocks noGrp="1"/>
          </p:cNvSpPr>
          <p:nvPr>
            <p:ph type="body" idx="1"/>
          </p:nvPr>
        </p:nvSpPr>
        <p:spPr bwMode="auto">
          <a:xfrm>
            <a:off x="328613" y="1096963"/>
            <a:ext cx="8229600" cy="4525962"/>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smtClean="0"/>
          </a:p>
        </p:txBody>
      </p:sp>
      <p:sp>
        <p:nvSpPr>
          <p:cNvPr id="4" name="Date Placeholder 3"/>
          <p:cNvSpPr>
            <a:spLocks noGrp="1"/>
          </p:cNvSpPr>
          <p:nvPr>
            <p:ph type="dt" sz="half" idx="2"/>
          </p:nvPr>
        </p:nvSpPr>
        <p:spPr>
          <a:xfrm>
            <a:off x="381000" y="6435728"/>
            <a:ext cx="2133600" cy="390524"/>
          </a:xfrm>
          <a:prstGeom prst="rect">
            <a:avLst/>
          </a:prstGeom>
        </p:spPr>
        <p:txBody>
          <a:bodyPr vert="horz" lIns="91440" tIns="45720" rIns="91440" bIns="45720" rtlCol="0" anchor="ctr"/>
          <a:lstStyle>
            <a:lvl1pPr algn="l" fontAlgn="auto">
              <a:spcBef>
                <a:spcPts val="0"/>
              </a:spcBef>
              <a:spcAft>
                <a:spcPts val="0"/>
              </a:spcAft>
              <a:defRPr sz="1200" smtClean="0">
                <a:solidFill>
                  <a:schemeClr val="bg2">
                    <a:lumMod val="75000"/>
                    <a:lumOff val="25000"/>
                  </a:schemeClr>
                </a:solidFill>
                <a:latin typeface="+mn-lt"/>
                <a:cs typeface="+mn-cs"/>
              </a:defRPr>
            </a:lvl1pPr>
          </a:lstStyle>
          <a:p>
            <a:fld id="{8CEA8542-25F7-4333-BB7A-5B82FB0B0420}" type="datetime1">
              <a:rPr lang="en-US" smtClean="0"/>
              <a:t>11/20/14</a:t>
            </a:fld>
            <a:endParaRPr lang="en-US" dirty="0"/>
          </a:p>
        </p:txBody>
      </p:sp>
      <p:sp>
        <p:nvSpPr>
          <p:cNvPr id="6" name="Slide Number Placeholder 5"/>
          <p:cNvSpPr>
            <a:spLocks noGrp="1"/>
          </p:cNvSpPr>
          <p:nvPr>
            <p:ph type="sldNum" sz="quarter" idx="4"/>
          </p:nvPr>
        </p:nvSpPr>
        <p:spPr>
          <a:xfrm>
            <a:off x="5791200" y="6467476"/>
            <a:ext cx="381000" cy="314324"/>
          </a:xfrm>
          <a:prstGeom prst="rect">
            <a:avLst/>
          </a:prstGeom>
        </p:spPr>
        <p:txBody>
          <a:bodyPr vert="horz" lIns="91440" tIns="45720" rIns="91440" bIns="45720" rtlCol="0" anchor="t"/>
          <a:lstStyle>
            <a:lvl1pPr algn="r" fontAlgn="auto">
              <a:spcBef>
                <a:spcPts val="0"/>
              </a:spcBef>
              <a:spcAft>
                <a:spcPts val="0"/>
              </a:spcAft>
              <a:defRPr sz="1200" smtClean="0">
                <a:solidFill>
                  <a:schemeClr val="bg2">
                    <a:lumMod val="75000"/>
                    <a:lumOff val="25000"/>
                  </a:schemeClr>
                </a:solidFill>
                <a:latin typeface="+mn-lt"/>
                <a:cs typeface="+mn-cs"/>
              </a:defRPr>
            </a:lvl1pPr>
          </a:lstStyle>
          <a:p>
            <a:fld id="{0729CA73-C0D0-4430-8FCC-4B834FCADC33}" type="slidenum">
              <a:rPr lang="en-US" smtClean="0"/>
              <a:pPr/>
              <a:t>‹#›</a:t>
            </a:fld>
            <a:endParaRPr lang="en-US" dirty="0"/>
          </a:p>
        </p:txBody>
      </p:sp>
      <p:sp>
        <p:nvSpPr>
          <p:cNvPr id="12" name="Rectangle 11"/>
          <p:cNvSpPr/>
          <p:nvPr/>
        </p:nvSpPr>
        <p:spPr>
          <a:xfrm>
            <a:off x="0" y="914400"/>
            <a:ext cx="9144000" cy="64008"/>
          </a:xfrm>
          <a:prstGeom prst="rect">
            <a:avLst/>
          </a:prstGeom>
          <a:solidFill>
            <a:schemeClr val="bg2">
              <a:lumMod val="25000"/>
              <a:lumOff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0" name="Picture 2" descr="C:\Users\Marisa.Melamed\AppData\Local\Microsoft\Windows\Temporary Internet Files\Content.Outlook\FLGPDKTN\health care reform 2C.jpg"/>
          <p:cNvPicPr>
            <a:picLocks noChangeAspect="1" noChangeArrowheads="1"/>
          </p:cNvPicPr>
          <p:nvPr/>
        </p:nvPicPr>
        <p:blipFill>
          <a:blip r:embed="rId14" cstate="print">
            <a:extLst>
              <a:ext uri="{28A0092B-C50C-407E-A947-70E740481C1C}">
                <a14:useLocalDpi xmlns:a14="http://schemas.microsoft.com/office/drawing/2010/main" val="0"/>
              </a:ext>
            </a:extLst>
          </a:blip>
          <a:srcRect/>
          <a:stretch>
            <a:fillRect/>
          </a:stretch>
        </p:blipFill>
        <p:spPr bwMode="auto">
          <a:xfrm>
            <a:off x="6400800" y="6086476"/>
            <a:ext cx="2743200" cy="762000"/>
          </a:xfrm>
          <a:prstGeom prst="rect">
            <a:avLst/>
          </a:prstGeom>
          <a:noFill/>
          <a:extLst>
            <a:ext uri="{909E8E84-426E-40dd-AFC4-6F175D3DCCD1}">
              <a14:hiddenFill xmlns:a14="http://schemas.microsoft.com/office/drawing/2010/main">
                <a:solidFill>
                  <a:srgbClr val="FFFFFF"/>
                </a:solidFill>
              </a14:hiddenFill>
            </a:ext>
          </a:extLst>
        </p:spPr>
      </p:pic>
      <p:sp>
        <p:nvSpPr>
          <p:cNvPr id="5" name="Footer Placeholder 4"/>
          <p:cNvSpPr>
            <a:spLocks noGrp="1"/>
          </p:cNvSpPr>
          <p:nvPr>
            <p:ph type="ftr" sz="quarter" idx="3"/>
          </p:nvPr>
        </p:nvSpPr>
        <p:spPr>
          <a:xfrm>
            <a:off x="2590800" y="6442076"/>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hf hdr="0" ftr="0"/>
  <p:txStyles>
    <p:titleStyle>
      <a:lvl1pPr algn="l" rtl="0" eaLnBrk="1" fontAlgn="base" hangingPunct="1">
        <a:spcBef>
          <a:spcPct val="0"/>
        </a:spcBef>
        <a:spcAft>
          <a:spcPct val="0"/>
        </a:spcAft>
        <a:defRPr sz="3600" b="1" kern="1200">
          <a:solidFill>
            <a:schemeClr val="tx2"/>
          </a:solidFill>
          <a:latin typeface="Calibri" pitchFamily="34" charset="0"/>
          <a:ea typeface="+mj-ea"/>
          <a:cs typeface="Calibri" pitchFamily="34" charset="0"/>
        </a:defRPr>
      </a:lvl1pPr>
      <a:lvl2pPr algn="l" rtl="0" eaLnBrk="1" fontAlgn="base" hangingPunct="1">
        <a:spcBef>
          <a:spcPct val="0"/>
        </a:spcBef>
        <a:spcAft>
          <a:spcPct val="0"/>
        </a:spcAft>
        <a:defRPr sz="3600" b="1">
          <a:solidFill>
            <a:schemeClr val="tx2"/>
          </a:solidFill>
          <a:latin typeface="Calibri" pitchFamily="34" charset="0"/>
          <a:cs typeface="Calibri" pitchFamily="34" charset="0"/>
        </a:defRPr>
      </a:lvl2pPr>
      <a:lvl3pPr algn="l" rtl="0" eaLnBrk="1" fontAlgn="base" hangingPunct="1">
        <a:spcBef>
          <a:spcPct val="0"/>
        </a:spcBef>
        <a:spcAft>
          <a:spcPct val="0"/>
        </a:spcAft>
        <a:defRPr sz="3600" b="1">
          <a:solidFill>
            <a:schemeClr val="tx2"/>
          </a:solidFill>
          <a:latin typeface="Calibri" pitchFamily="34" charset="0"/>
          <a:cs typeface="Calibri" pitchFamily="34" charset="0"/>
        </a:defRPr>
      </a:lvl3pPr>
      <a:lvl4pPr algn="l" rtl="0" eaLnBrk="1" fontAlgn="base" hangingPunct="1">
        <a:spcBef>
          <a:spcPct val="0"/>
        </a:spcBef>
        <a:spcAft>
          <a:spcPct val="0"/>
        </a:spcAft>
        <a:defRPr sz="3600" b="1">
          <a:solidFill>
            <a:schemeClr val="tx2"/>
          </a:solidFill>
          <a:latin typeface="Calibri" pitchFamily="34" charset="0"/>
          <a:cs typeface="Calibri" pitchFamily="34" charset="0"/>
        </a:defRPr>
      </a:lvl4pPr>
      <a:lvl5pPr algn="l" rtl="0" eaLnBrk="1" fontAlgn="base" hangingPunct="1">
        <a:spcBef>
          <a:spcPct val="0"/>
        </a:spcBef>
        <a:spcAft>
          <a:spcPct val="0"/>
        </a:spcAft>
        <a:defRPr sz="3600" b="1">
          <a:solidFill>
            <a:schemeClr val="tx2"/>
          </a:solidFill>
          <a:latin typeface="Calibri" pitchFamily="34" charset="0"/>
          <a:cs typeface="Calibri" pitchFamily="34" charset="0"/>
        </a:defRPr>
      </a:lvl5pPr>
      <a:lvl6pPr marL="457200" algn="l" rtl="0" eaLnBrk="1" fontAlgn="base" hangingPunct="1">
        <a:spcBef>
          <a:spcPct val="0"/>
        </a:spcBef>
        <a:spcAft>
          <a:spcPct val="0"/>
        </a:spcAft>
        <a:defRPr sz="3600" b="1">
          <a:solidFill>
            <a:schemeClr val="tx2"/>
          </a:solidFill>
          <a:latin typeface="Calibri" pitchFamily="34" charset="0"/>
          <a:cs typeface="Calibri" pitchFamily="34" charset="0"/>
        </a:defRPr>
      </a:lvl6pPr>
      <a:lvl7pPr marL="914400" algn="l" rtl="0" eaLnBrk="1" fontAlgn="base" hangingPunct="1">
        <a:spcBef>
          <a:spcPct val="0"/>
        </a:spcBef>
        <a:spcAft>
          <a:spcPct val="0"/>
        </a:spcAft>
        <a:defRPr sz="3600" b="1">
          <a:solidFill>
            <a:schemeClr val="tx2"/>
          </a:solidFill>
          <a:latin typeface="Calibri" pitchFamily="34" charset="0"/>
          <a:cs typeface="Calibri" pitchFamily="34" charset="0"/>
        </a:defRPr>
      </a:lvl7pPr>
      <a:lvl8pPr marL="1371600" algn="l" rtl="0" eaLnBrk="1" fontAlgn="base" hangingPunct="1">
        <a:spcBef>
          <a:spcPct val="0"/>
        </a:spcBef>
        <a:spcAft>
          <a:spcPct val="0"/>
        </a:spcAft>
        <a:defRPr sz="3600" b="1">
          <a:solidFill>
            <a:schemeClr val="tx2"/>
          </a:solidFill>
          <a:latin typeface="Calibri" pitchFamily="34" charset="0"/>
          <a:cs typeface="Calibri" pitchFamily="34" charset="0"/>
        </a:defRPr>
      </a:lvl8pPr>
      <a:lvl9pPr marL="1828800" algn="l" rtl="0" eaLnBrk="1" fontAlgn="base" hangingPunct="1">
        <a:spcBef>
          <a:spcPct val="0"/>
        </a:spcBef>
        <a:spcAft>
          <a:spcPct val="0"/>
        </a:spcAft>
        <a:defRPr sz="3600" b="1">
          <a:solidFill>
            <a:schemeClr val="tx2"/>
          </a:solidFill>
          <a:latin typeface="Calibri" pitchFamily="34" charset="0"/>
          <a:cs typeface="Calibri" pitchFamily="34" charset="0"/>
        </a:defRPr>
      </a:lvl9pPr>
    </p:titleStyle>
    <p:bodyStyle>
      <a:lvl1pPr marL="342900" indent="-342900" algn="l" rtl="0" eaLnBrk="1" fontAlgn="base" hangingPunct="1">
        <a:spcBef>
          <a:spcPct val="20000"/>
        </a:spcBef>
        <a:spcAft>
          <a:spcPct val="0"/>
        </a:spcAft>
        <a:buClr>
          <a:schemeClr val="accent1"/>
        </a:buClr>
        <a:buFont typeface="Wingdings" pitchFamily="2" charset="2"/>
        <a:buChar char="§"/>
        <a:defRPr sz="2800" kern="1200">
          <a:solidFill>
            <a:schemeClr val="tx1"/>
          </a:solidFill>
          <a:latin typeface="Calibri" pitchFamily="34" charset="0"/>
          <a:ea typeface="+mn-ea"/>
          <a:cs typeface="Calibri" pitchFamily="34" charset="0"/>
        </a:defRPr>
      </a:lvl1pPr>
      <a:lvl2pPr marL="742950" indent="-285750" algn="l" rtl="0" eaLnBrk="1" fontAlgn="base" hangingPunct="1">
        <a:spcBef>
          <a:spcPct val="20000"/>
        </a:spcBef>
        <a:spcAft>
          <a:spcPct val="0"/>
        </a:spcAft>
        <a:buClr>
          <a:schemeClr val="accent1"/>
        </a:buClr>
        <a:buFont typeface="Arial" charset="0"/>
        <a:buChar char="–"/>
        <a:defRPr sz="2400" kern="1200">
          <a:solidFill>
            <a:schemeClr val="tx1"/>
          </a:solidFill>
          <a:latin typeface="Calibri" pitchFamily="34" charset="0"/>
          <a:ea typeface="+mn-ea"/>
          <a:cs typeface="Calibri" pitchFamily="34" charset="0"/>
        </a:defRPr>
      </a:lvl2pPr>
      <a:lvl3pPr marL="1143000" indent="-228600" algn="l" rtl="0" eaLnBrk="1" fontAlgn="base" hangingPunct="1">
        <a:spcBef>
          <a:spcPct val="20000"/>
        </a:spcBef>
        <a:spcAft>
          <a:spcPct val="0"/>
        </a:spcAft>
        <a:buClr>
          <a:schemeClr val="accent1"/>
        </a:buClr>
        <a:buFont typeface="Arial" charset="0"/>
        <a:buChar char="•"/>
        <a:defRPr sz="2400" kern="1200">
          <a:solidFill>
            <a:schemeClr val="tx1"/>
          </a:solidFill>
          <a:latin typeface="Calibri" pitchFamily="34" charset="0"/>
          <a:ea typeface="+mn-ea"/>
          <a:cs typeface="Calibri" pitchFamily="34" charset="0"/>
        </a:defRPr>
      </a:lvl3pPr>
      <a:lvl4pPr marL="1600200" indent="-228600" algn="l" rtl="0" eaLnBrk="1" fontAlgn="base" hangingPunct="1">
        <a:spcBef>
          <a:spcPct val="20000"/>
        </a:spcBef>
        <a:spcAft>
          <a:spcPct val="0"/>
        </a:spcAft>
        <a:buClr>
          <a:schemeClr val="accent1"/>
        </a:buClr>
        <a:buFont typeface="Arial" charset="0"/>
        <a:buChar char="–"/>
        <a:defRPr sz="2400" kern="1200">
          <a:solidFill>
            <a:schemeClr val="tx1"/>
          </a:solidFill>
          <a:latin typeface="Calibri" pitchFamily="34" charset="0"/>
          <a:ea typeface="+mn-ea"/>
          <a:cs typeface="Calibri" pitchFamily="34" charset="0"/>
        </a:defRPr>
      </a:lvl4pPr>
      <a:lvl5pPr marL="2057400" indent="-228600" algn="l" rtl="0" eaLnBrk="1" fontAlgn="base" hangingPunct="1">
        <a:spcBef>
          <a:spcPct val="20000"/>
        </a:spcBef>
        <a:spcAft>
          <a:spcPct val="0"/>
        </a:spcAft>
        <a:buClr>
          <a:schemeClr val="accent1"/>
        </a:buClr>
        <a:buFont typeface="Arial" charset="0"/>
        <a:buChar char="»"/>
        <a:defRPr sz="2400" kern="1200">
          <a:solidFill>
            <a:schemeClr val="tx1"/>
          </a:solidFill>
          <a:latin typeface="Calibri" pitchFamily="34" charset="0"/>
          <a:ea typeface="+mn-ea"/>
          <a:cs typeface="Calibri"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FDFFDC8-7F09-4692-BA6F-3F89D5D0FB90}" type="datetime1">
              <a:rPr lang="en-US" smtClean="0"/>
              <a:t>11/20/14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E39B693-C191-4C81-8ECC-66535167624D}" type="slidenum">
              <a:rPr lang="en-US" smtClean="0"/>
              <a:pPr/>
              <a:t>‹#›</a:t>
            </a:fld>
            <a:endParaRPr lang="en-US"/>
          </a:p>
        </p:txBody>
      </p:sp>
    </p:spTree>
    <p:extLst>
      <p:ext uri="{BB962C8B-B14F-4D97-AF65-F5344CB8AC3E}">
        <p14:creationId xmlns:p14="http://schemas.microsoft.com/office/powerpoint/2010/main" val="2090952451"/>
      </p:ext>
    </p:extLst>
  </p:cSld>
  <p:clrMap bg1="lt1" tx1="dk1" bg2="lt2" tx2="dk2" accent1="accent1" accent2="accent2" accent3="accent3" accent4="accent4" accent5="accent5" accent6="accent6" hlink="hlink" folHlink="folHlink"/>
  <p:sldLayoutIdLst>
    <p:sldLayoutId id="2147483674" r:id="rId1"/>
    <p:sldLayoutId id="2147483675" r:id="rId2"/>
    <p:sldLayoutId id="2147483676" r:id="rId3"/>
    <p:sldLayoutId id="2147483677" r:id="rId4"/>
    <p:sldLayoutId id="2147483678" r:id="rId5"/>
    <p:sldLayoutId id="2147483679" r:id="rId6"/>
    <p:sldLayoutId id="2147483680" r:id="rId7"/>
    <p:sldLayoutId id="2147483681" r:id="rId8"/>
    <p:sldLayoutId id="2147483682" r:id="rId9"/>
    <p:sldLayoutId id="2147483683" r:id="rId10"/>
    <p:sldLayoutId id="2147483684" r:id="rId11"/>
  </p:sldLayoutIdLst>
  <p:hf hdr="0" ftr="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700088" y="1392238"/>
            <a:ext cx="7772400" cy="1470025"/>
          </a:xfrm>
        </p:spPr>
        <p:txBody>
          <a:bodyPr/>
          <a:lstStyle/>
          <a:p>
            <a:pPr algn="ctr" eaLnBrk="1" hangingPunct="1"/>
            <a:r>
              <a:rPr lang="en-US" sz="3600" dirty="0" smtClean="0">
                <a:solidFill>
                  <a:srgbClr val="003366"/>
                </a:solidFill>
              </a:rPr>
              <a:t/>
            </a:r>
            <a:br>
              <a:rPr lang="en-US" sz="3600" dirty="0" smtClean="0">
                <a:solidFill>
                  <a:srgbClr val="003366"/>
                </a:solidFill>
              </a:rPr>
            </a:br>
            <a:r>
              <a:rPr lang="en-US" dirty="0">
                <a:solidFill>
                  <a:srgbClr val="003366"/>
                </a:solidFill>
              </a:rPr>
              <a:t/>
            </a:r>
            <a:br>
              <a:rPr lang="en-US" dirty="0">
                <a:solidFill>
                  <a:srgbClr val="003366"/>
                </a:solidFill>
              </a:rPr>
            </a:br>
            <a:r>
              <a:rPr lang="en-US" dirty="0" smtClean="0">
                <a:solidFill>
                  <a:schemeClr val="tx2"/>
                </a:solidFill>
              </a:rPr>
              <a:t>Physician Practices Report Update</a:t>
            </a:r>
            <a:endParaRPr lang="en-US" sz="3600" dirty="0" smtClean="0">
              <a:solidFill>
                <a:schemeClr val="tx2"/>
              </a:solidFill>
            </a:endParaRPr>
          </a:p>
        </p:txBody>
      </p:sp>
      <p:sp>
        <p:nvSpPr>
          <p:cNvPr id="3075" name="Rectangle 3"/>
          <p:cNvSpPr>
            <a:spLocks noGrp="1" noChangeArrowheads="1"/>
          </p:cNvSpPr>
          <p:nvPr>
            <p:ph type="subTitle" idx="1"/>
          </p:nvPr>
        </p:nvSpPr>
        <p:spPr>
          <a:xfrm>
            <a:off x="957263" y="2852738"/>
            <a:ext cx="7010400" cy="2394176"/>
          </a:xfrm>
        </p:spPr>
        <p:txBody>
          <a:bodyPr/>
          <a:lstStyle/>
          <a:p>
            <a:pPr eaLnBrk="1" hangingPunct="1"/>
            <a:endParaRPr lang="en-US" sz="2000" dirty="0" smtClean="0">
              <a:solidFill>
                <a:schemeClr val="accent1">
                  <a:lumMod val="50000"/>
                </a:schemeClr>
              </a:solidFill>
            </a:endParaRPr>
          </a:p>
          <a:p>
            <a:r>
              <a:rPr lang="en-US" sz="1800" dirty="0" smtClean="0">
                <a:solidFill>
                  <a:schemeClr val="accent1">
                    <a:lumMod val="50000"/>
                  </a:schemeClr>
                </a:solidFill>
              </a:rPr>
              <a:t>Robin J. Lunge</a:t>
            </a:r>
          </a:p>
          <a:p>
            <a:r>
              <a:rPr lang="en-US" sz="1800" dirty="0" smtClean="0">
                <a:solidFill>
                  <a:schemeClr val="accent1">
                    <a:lumMod val="50000"/>
                  </a:schemeClr>
                </a:solidFill>
              </a:rPr>
              <a:t>Director of Health Care Reform</a:t>
            </a:r>
          </a:p>
          <a:p>
            <a:pPr eaLnBrk="1" hangingPunct="1"/>
            <a:endParaRPr lang="en-US" sz="1800" dirty="0" smtClean="0">
              <a:solidFill>
                <a:schemeClr val="accent1">
                  <a:lumMod val="50000"/>
                </a:schemeClr>
              </a:solidFill>
            </a:endParaRPr>
          </a:p>
          <a:p>
            <a:pPr eaLnBrk="1" hangingPunct="1"/>
            <a:r>
              <a:rPr lang="en-US" sz="1800" dirty="0" smtClean="0">
                <a:solidFill>
                  <a:schemeClr val="accent1">
                    <a:lumMod val="50000"/>
                  </a:schemeClr>
                </a:solidFill>
              </a:rPr>
              <a:t>November 20, 2014</a:t>
            </a:r>
          </a:p>
          <a:p>
            <a:pPr eaLnBrk="1" hangingPunct="1"/>
            <a:endParaRPr lang="en-US" sz="2000" dirty="0" smtClean="0">
              <a:solidFill>
                <a:schemeClr val="accent1">
                  <a:lumMod val="50000"/>
                </a:schemeClr>
              </a:solidFill>
            </a:endParaRPr>
          </a:p>
        </p:txBody>
      </p:sp>
    </p:spTree>
    <p:extLst>
      <p:ext uri="{BB962C8B-B14F-4D97-AF65-F5344CB8AC3E}">
        <p14:creationId xmlns:p14="http://schemas.microsoft.com/office/powerpoint/2010/main" val="1325071970"/>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Legislature’s Question</a:t>
            </a:r>
            <a:endParaRPr lang="en-US" dirty="0"/>
          </a:p>
        </p:txBody>
      </p:sp>
      <p:sp>
        <p:nvSpPr>
          <p:cNvPr id="3" name="Content Placeholder 2"/>
          <p:cNvSpPr>
            <a:spLocks noGrp="1"/>
          </p:cNvSpPr>
          <p:nvPr>
            <p:ph idx="1"/>
          </p:nvPr>
        </p:nvSpPr>
        <p:spPr/>
        <p:txBody>
          <a:bodyPr/>
          <a:lstStyle/>
          <a:p>
            <a:r>
              <a:rPr lang="en-US" dirty="0" smtClean="0"/>
              <a:t>Should the state prohibit health insurers from reimbursing physicians in independent practices at lower rates than those at which they reimburse physicians in hospital-owned practices?</a:t>
            </a:r>
          </a:p>
          <a:p>
            <a:pPr marL="0" indent="0">
              <a:buNone/>
            </a:pPr>
            <a:endParaRPr lang="en-US" dirty="0" smtClean="0"/>
          </a:p>
          <a:p>
            <a:r>
              <a:rPr lang="en-US" dirty="0" smtClean="0"/>
              <a:t>Focus of this question is on </a:t>
            </a:r>
            <a:r>
              <a:rPr lang="en-US" i="1" dirty="0" smtClean="0"/>
              <a:t>ownership</a:t>
            </a:r>
            <a:r>
              <a:rPr lang="en-US" dirty="0" smtClean="0"/>
              <a:t>, but there are multiple factors contributing to price variation.</a:t>
            </a:r>
          </a:p>
          <a:p>
            <a:pPr marL="0" indent="0">
              <a:buNone/>
            </a:pPr>
            <a:endParaRPr lang="en-US" dirty="0" smtClean="0"/>
          </a:p>
          <a:p>
            <a:endParaRPr lang="en-US" dirty="0"/>
          </a:p>
        </p:txBody>
      </p:sp>
      <p:sp>
        <p:nvSpPr>
          <p:cNvPr id="4" name="Date Placeholder 3"/>
          <p:cNvSpPr>
            <a:spLocks noGrp="1"/>
          </p:cNvSpPr>
          <p:nvPr>
            <p:ph type="dt" sz="half" idx="10"/>
          </p:nvPr>
        </p:nvSpPr>
        <p:spPr/>
        <p:txBody>
          <a:bodyPr/>
          <a:lstStyle/>
          <a:p>
            <a:fld id="{89504B5E-D157-40EB-AB86-8AC0F9447B88}" type="datetime1">
              <a:rPr lang="en-US" smtClean="0"/>
              <a:t>11/20/14</a:t>
            </a:fld>
            <a:endParaRPr lang="en-US"/>
          </a:p>
        </p:txBody>
      </p:sp>
      <p:sp>
        <p:nvSpPr>
          <p:cNvPr id="5" name="Slide Number Placeholder 4"/>
          <p:cNvSpPr>
            <a:spLocks noGrp="1"/>
          </p:cNvSpPr>
          <p:nvPr>
            <p:ph type="sldNum" sz="quarter" idx="12"/>
          </p:nvPr>
        </p:nvSpPr>
        <p:spPr/>
        <p:txBody>
          <a:bodyPr/>
          <a:lstStyle/>
          <a:p>
            <a:fld id="{0729CA73-C0D0-4430-8FCC-4B834FCADC33}" type="slidenum">
              <a:rPr lang="en-US" smtClean="0"/>
              <a:pPr/>
              <a:t>2</a:t>
            </a:fld>
            <a:endParaRPr lang="en-US"/>
          </a:p>
        </p:txBody>
      </p:sp>
    </p:spTree>
    <p:extLst>
      <p:ext uri="{BB962C8B-B14F-4D97-AF65-F5344CB8AC3E}">
        <p14:creationId xmlns:p14="http://schemas.microsoft.com/office/powerpoint/2010/main" val="298047184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are the factors driving variation?</a:t>
            </a:r>
            <a:endParaRPr lang="en-US" dirty="0"/>
          </a:p>
        </p:txBody>
      </p:sp>
      <p:sp>
        <p:nvSpPr>
          <p:cNvPr id="3" name="Content Placeholder 2"/>
          <p:cNvSpPr>
            <a:spLocks noGrp="1"/>
          </p:cNvSpPr>
          <p:nvPr>
            <p:ph idx="1"/>
          </p:nvPr>
        </p:nvSpPr>
        <p:spPr/>
        <p:txBody>
          <a:bodyPr/>
          <a:lstStyle/>
          <a:p>
            <a:r>
              <a:rPr lang="en-US" dirty="0" smtClean="0"/>
              <a:t>Commercial insurance </a:t>
            </a:r>
          </a:p>
          <a:p>
            <a:pPr lvl="1"/>
            <a:r>
              <a:rPr lang="en-US" dirty="0" smtClean="0"/>
              <a:t>Negotiating power (or lack of) between insurer and a specific provider entity </a:t>
            </a:r>
          </a:p>
          <a:p>
            <a:pPr lvl="1"/>
            <a:r>
              <a:rPr lang="en-US" dirty="0" smtClean="0"/>
              <a:t>Differences in negotiating power among providers compared to each other (size; volume)</a:t>
            </a:r>
          </a:p>
          <a:p>
            <a:pPr lvl="1"/>
            <a:r>
              <a:rPr lang="en-US" dirty="0" smtClean="0"/>
              <a:t>Network design</a:t>
            </a:r>
          </a:p>
          <a:p>
            <a:pPr lvl="1"/>
            <a:r>
              <a:rPr lang="en-US" dirty="0" smtClean="0"/>
              <a:t>Academic medical centers</a:t>
            </a:r>
          </a:p>
          <a:p>
            <a:r>
              <a:rPr lang="en-US" dirty="0" smtClean="0"/>
              <a:t>Public payers (Medicare; Medicaid)</a:t>
            </a:r>
          </a:p>
          <a:p>
            <a:pPr lvl="1"/>
            <a:r>
              <a:rPr lang="en-US" dirty="0" smtClean="0"/>
              <a:t>Place of service (office versus hospital outpatient </a:t>
            </a:r>
            <a:r>
              <a:rPr lang="en-US" dirty="0" err="1" smtClean="0"/>
              <a:t>dept</a:t>
            </a:r>
            <a:r>
              <a:rPr lang="en-US" dirty="0" smtClean="0"/>
              <a:t>)</a:t>
            </a:r>
          </a:p>
          <a:p>
            <a:r>
              <a:rPr lang="en-US" dirty="0" smtClean="0"/>
              <a:t>Both </a:t>
            </a:r>
          </a:p>
          <a:p>
            <a:pPr lvl="1"/>
            <a:r>
              <a:rPr lang="en-US" dirty="0" smtClean="0"/>
              <a:t>Payment mechanism itself</a:t>
            </a:r>
          </a:p>
        </p:txBody>
      </p:sp>
      <p:sp>
        <p:nvSpPr>
          <p:cNvPr id="4" name="Date Placeholder 3"/>
          <p:cNvSpPr>
            <a:spLocks noGrp="1"/>
          </p:cNvSpPr>
          <p:nvPr>
            <p:ph type="dt" sz="half" idx="10"/>
          </p:nvPr>
        </p:nvSpPr>
        <p:spPr/>
        <p:txBody>
          <a:bodyPr/>
          <a:lstStyle/>
          <a:p>
            <a:fld id="{89504B5E-D157-40EB-AB86-8AC0F9447B88}" type="datetime1">
              <a:rPr lang="en-US" smtClean="0"/>
              <a:t>11/20/14</a:t>
            </a:fld>
            <a:endParaRPr lang="en-US"/>
          </a:p>
        </p:txBody>
      </p:sp>
      <p:sp>
        <p:nvSpPr>
          <p:cNvPr id="5" name="Slide Number Placeholder 4"/>
          <p:cNvSpPr>
            <a:spLocks noGrp="1"/>
          </p:cNvSpPr>
          <p:nvPr>
            <p:ph type="sldNum" sz="quarter" idx="12"/>
          </p:nvPr>
        </p:nvSpPr>
        <p:spPr/>
        <p:txBody>
          <a:bodyPr/>
          <a:lstStyle/>
          <a:p>
            <a:fld id="{0729CA73-C0D0-4430-8FCC-4B834FCADC33}" type="slidenum">
              <a:rPr lang="en-US" smtClean="0"/>
              <a:pPr/>
              <a:t>3</a:t>
            </a:fld>
            <a:endParaRPr lang="en-US"/>
          </a:p>
        </p:txBody>
      </p:sp>
    </p:spTree>
    <p:extLst>
      <p:ext uri="{BB962C8B-B14F-4D97-AF65-F5344CB8AC3E}">
        <p14:creationId xmlns:p14="http://schemas.microsoft.com/office/powerpoint/2010/main" val="18400715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Variation - Public Payer analysis</a:t>
            </a:r>
            <a:endParaRPr lang="en-US" dirty="0"/>
          </a:p>
        </p:txBody>
      </p:sp>
      <p:sp>
        <p:nvSpPr>
          <p:cNvPr id="3" name="Content Placeholder 2"/>
          <p:cNvSpPr>
            <a:spLocks noGrp="1"/>
          </p:cNvSpPr>
          <p:nvPr>
            <p:ph idx="1"/>
          </p:nvPr>
        </p:nvSpPr>
        <p:spPr/>
        <p:txBody>
          <a:bodyPr/>
          <a:lstStyle/>
          <a:p>
            <a:r>
              <a:rPr lang="en-US" dirty="0" smtClean="0"/>
              <a:t>There is payment variation based on site of service</a:t>
            </a:r>
          </a:p>
          <a:p>
            <a:pPr lvl="1"/>
            <a:r>
              <a:rPr lang="en-US" dirty="0"/>
              <a:t>Not on </a:t>
            </a:r>
            <a:r>
              <a:rPr lang="en-US" i="1" dirty="0"/>
              <a:t>ownership</a:t>
            </a:r>
            <a:r>
              <a:rPr lang="en-US" dirty="0"/>
              <a:t> </a:t>
            </a:r>
            <a:r>
              <a:rPr lang="en-US" dirty="0" smtClean="0"/>
              <a:t>status</a:t>
            </a:r>
          </a:p>
          <a:p>
            <a:pPr lvl="1"/>
            <a:r>
              <a:rPr lang="en-US" dirty="0" smtClean="0"/>
              <a:t>Physician office setting (hospital-owned or independent):  fee for professional services; fee for practice expense</a:t>
            </a:r>
          </a:p>
          <a:p>
            <a:pPr lvl="1"/>
            <a:r>
              <a:rPr lang="en-US" dirty="0"/>
              <a:t>O</a:t>
            </a:r>
            <a:r>
              <a:rPr lang="en-US" dirty="0" smtClean="0"/>
              <a:t>utpatient hospital department:  fee for professional services; facility fee</a:t>
            </a:r>
          </a:p>
          <a:p>
            <a:r>
              <a:rPr lang="en-US" dirty="0" smtClean="0"/>
              <a:t>Professional service fee is the same across both settings</a:t>
            </a:r>
          </a:p>
          <a:p>
            <a:r>
              <a:rPr lang="en-US" dirty="0" smtClean="0"/>
              <a:t>Practice fee &amp; facility fee does vary</a:t>
            </a:r>
          </a:p>
          <a:p>
            <a:r>
              <a:rPr lang="en-US" dirty="0" smtClean="0"/>
              <a:t>Hospitals bill both ways, depending on the place the service is received</a:t>
            </a:r>
          </a:p>
          <a:p>
            <a:pPr lvl="1"/>
            <a:endParaRPr lang="en-US" dirty="0" smtClean="0"/>
          </a:p>
          <a:p>
            <a:pPr lvl="1"/>
            <a:endParaRPr lang="en-US" dirty="0" smtClean="0"/>
          </a:p>
          <a:p>
            <a:pPr lvl="1"/>
            <a:endParaRPr lang="en-US" dirty="0"/>
          </a:p>
        </p:txBody>
      </p:sp>
      <p:sp>
        <p:nvSpPr>
          <p:cNvPr id="4" name="Date Placeholder 3"/>
          <p:cNvSpPr>
            <a:spLocks noGrp="1"/>
          </p:cNvSpPr>
          <p:nvPr>
            <p:ph type="dt" sz="half" idx="10"/>
          </p:nvPr>
        </p:nvSpPr>
        <p:spPr/>
        <p:txBody>
          <a:bodyPr/>
          <a:lstStyle/>
          <a:p>
            <a:fld id="{89504B5E-D157-40EB-AB86-8AC0F9447B88}" type="datetime1">
              <a:rPr lang="en-US" smtClean="0"/>
              <a:t>11/20/14</a:t>
            </a:fld>
            <a:endParaRPr lang="en-US"/>
          </a:p>
        </p:txBody>
      </p:sp>
      <p:sp>
        <p:nvSpPr>
          <p:cNvPr id="5" name="Slide Number Placeholder 4"/>
          <p:cNvSpPr>
            <a:spLocks noGrp="1"/>
          </p:cNvSpPr>
          <p:nvPr>
            <p:ph type="sldNum" sz="quarter" idx="12"/>
          </p:nvPr>
        </p:nvSpPr>
        <p:spPr/>
        <p:txBody>
          <a:bodyPr/>
          <a:lstStyle/>
          <a:p>
            <a:fld id="{0729CA73-C0D0-4430-8FCC-4B834FCADC33}" type="slidenum">
              <a:rPr lang="en-US" smtClean="0"/>
              <a:pPr/>
              <a:t>4</a:t>
            </a:fld>
            <a:endParaRPr lang="en-US"/>
          </a:p>
        </p:txBody>
      </p:sp>
    </p:spTree>
    <p:extLst>
      <p:ext uri="{BB962C8B-B14F-4D97-AF65-F5344CB8AC3E}">
        <p14:creationId xmlns:p14="http://schemas.microsoft.com/office/powerpoint/2010/main" val="146936264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Medicare &amp; Medicaid</a:t>
            </a:r>
            <a:endParaRPr lang="en-US" dirty="0"/>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2775368279"/>
              </p:ext>
            </p:extLst>
          </p:nvPr>
        </p:nvGraphicFramePr>
        <p:xfrm>
          <a:off x="533400" y="1295400"/>
          <a:ext cx="8001000" cy="4419600"/>
        </p:xfrm>
        <a:graphic>
          <a:graphicData uri="http://schemas.openxmlformats.org/drawingml/2006/table">
            <a:tbl>
              <a:tblPr firstRow="1" firstCol="1" bandRow="1">
                <a:tableStyleId>{5C22544A-7EE6-4342-B048-85BDC9FD1C3A}</a:tableStyleId>
              </a:tblPr>
              <a:tblGrid>
                <a:gridCol w="1100913"/>
                <a:gridCol w="3928287"/>
                <a:gridCol w="2971800"/>
              </a:tblGrid>
              <a:tr h="552450">
                <a:tc>
                  <a:txBody>
                    <a:bodyPr/>
                    <a:lstStyle/>
                    <a:p>
                      <a:pPr marL="0" marR="0">
                        <a:spcBef>
                          <a:spcPts val="0"/>
                        </a:spcBef>
                        <a:spcAft>
                          <a:spcPts val="0"/>
                        </a:spcAft>
                      </a:pPr>
                      <a:r>
                        <a:rPr lang="en-US" sz="1600" dirty="0">
                          <a:effectLst/>
                        </a:rPr>
                        <a:t>Payment System</a:t>
                      </a:r>
                      <a:endParaRPr lang="en-US" sz="1400" dirty="0">
                        <a:effectLst/>
                        <a:latin typeface="Calibri"/>
                        <a:ea typeface="Calibri"/>
                        <a:cs typeface="Times New Roman"/>
                      </a:endParaRPr>
                    </a:p>
                  </a:txBody>
                  <a:tcPr marL="68580" marR="68580" marT="0" marB="0"/>
                </a:tc>
                <a:tc>
                  <a:txBody>
                    <a:bodyPr/>
                    <a:lstStyle/>
                    <a:p>
                      <a:pPr marL="0" marR="0">
                        <a:spcBef>
                          <a:spcPts val="0"/>
                        </a:spcBef>
                        <a:spcAft>
                          <a:spcPts val="0"/>
                        </a:spcAft>
                      </a:pPr>
                      <a:r>
                        <a:rPr lang="en-US" sz="1600">
                          <a:effectLst/>
                        </a:rPr>
                        <a:t>Office</a:t>
                      </a:r>
                      <a:endParaRPr lang="en-US" sz="1400">
                        <a:effectLst/>
                        <a:latin typeface="Calibri"/>
                        <a:ea typeface="Calibri"/>
                        <a:cs typeface="Times New Roman"/>
                      </a:endParaRPr>
                    </a:p>
                  </a:txBody>
                  <a:tcPr marL="68580" marR="68580" marT="0" marB="0"/>
                </a:tc>
                <a:tc>
                  <a:txBody>
                    <a:bodyPr/>
                    <a:lstStyle/>
                    <a:p>
                      <a:pPr marL="0" marR="0">
                        <a:spcBef>
                          <a:spcPts val="0"/>
                        </a:spcBef>
                        <a:spcAft>
                          <a:spcPts val="0"/>
                        </a:spcAft>
                      </a:pPr>
                      <a:r>
                        <a:rPr lang="en-US" sz="1600" dirty="0">
                          <a:effectLst/>
                        </a:rPr>
                        <a:t>Outpatient</a:t>
                      </a:r>
                      <a:endParaRPr lang="en-US" sz="1400" dirty="0">
                        <a:effectLst/>
                        <a:latin typeface="Calibri"/>
                        <a:ea typeface="Calibri"/>
                        <a:cs typeface="Times New Roman"/>
                      </a:endParaRPr>
                    </a:p>
                  </a:txBody>
                  <a:tcPr marL="68580" marR="68580" marT="0" marB="0"/>
                </a:tc>
              </a:tr>
              <a:tr h="2486025">
                <a:tc>
                  <a:txBody>
                    <a:bodyPr/>
                    <a:lstStyle/>
                    <a:p>
                      <a:pPr marL="0" marR="0">
                        <a:spcBef>
                          <a:spcPts val="0"/>
                        </a:spcBef>
                        <a:spcAft>
                          <a:spcPts val="0"/>
                        </a:spcAft>
                      </a:pPr>
                      <a:r>
                        <a:rPr lang="en-US" sz="1600" dirty="0">
                          <a:effectLst/>
                        </a:rPr>
                        <a:t>Relative Costs</a:t>
                      </a:r>
                      <a:endParaRPr lang="en-US" sz="1400" dirty="0">
                        <a:effectLst/>
                        <a:latin typeface="Calibri"/>
                        <a:ea typeface="Calibri"/>
                        <a:cs typeface="Times New Roman"/>
                      </a:endParaRPr>
                    </a:p>
                  </a:txBody>
                  <a:tcPr marL="68580" marR="68580" marT="0" marB="0"/>
                </a:tc>
                <a:tc>
                  <a:txBody>
                    <a:bodyPr/>
                    <a:lstStyle/>
                    <a:p>
                      <a:pPr marL="0" marR="0">
                        <a:spcBef>
                          <a:spcPts val="0"/>
                        </a:spcBef>
                        <a:spcAft>
                          <a:spcPts val="0"/>
                        </a:spcAft>
                      </a:pPr>
                      <a:r>
                        <a:rPr lang="en-US" sz="1600" dirty="0" smtClean="0">
                          <a:effectLst/>
                        </a:rPr>
                        <a:t>Based </a:t>
                      </a:r>
                      <a:r>
                        <a:rPr lang="en-US" sz="1600" dirty="0">
                          <a:effectLst/>
                        </a:rPr>
                        <a:t>on national physician practice data on the direct costs of clinical labor, supplies and equipment for each service as well as survey data on the indirect costs of operating physician practices across different types of physician specialties.</a:t>
                      </a:r>
                      <a:endParaRPr lang="en-US" sz="1400" dirty="0">
                        <a:effectLst/>
                      </a:endParaRPr>
                    </a:p>
                    <a:p>
                      <a:pPr marL="0" marR="0">
                        <a:spcBef>
                          <a:spcPts val="0"/>
                        </a:spcBef>
                        <a:spcAft>
                          <a:spcPts val="0"/>
                        </a:spcAft>
                      </a:pPr>
                      <a:r>
                        <a:rPr lang="en-US" sz="1600" dirty="0">
                          <a:effectLst/>
                        </a:rPr>
                        <a:t>Referred to as “Practice Expense”; also includes costs associated with malpractice insurance.</a:t>
                      </a:r>
                      <a:endParaRPr lang="en-US" sz="1400" dirty="0">
                        <a:effectLst/>
                        <a:latin typeface="Calibri"/>
                        <a:ea typeface="Calibri"/>
                        <a:cs typeface="Times New Roman"/>
                      </a:endParaRPr>
                    </a:p>
                  </a:txBody>
                  <a:tcPr marL="68580" marR="68580" marT="0" marB="0"/>
                </a:tc>
                <a:tc>
                  <a:txBody>
                    <a:bodyPr/>
                    <a:lstStyle/>
                    <a:p>
                      <a:pPr marL="0" marR="0">
                        <a:spcBef>
                          <a:spcPts val="0"/>
                        </a:spcBef>
                        <a:spcAft>
                          <a:spcPts val="0"/>
                        </a:spcAft>
                      </a:pPr>
                      <a:r>
                        <a:rPr lang="en-US" sz="1600" dirty="0" smtClean="0">
                          <a:effectLst/>
                        </a:rPr>
                        <a:t>Based </a:t>
                      </a:r>
                      <a:r>
                        <a:rPr lang="en-US" sz="1600" dirty="0">
                          <a:effectLst/>
                        </a:rPr>
                        <a:t>on national Medicare cost report data on the departmental costs and two year historic utilization data.</a:t>
                      </a:r>
                      <a:endParaRPr lang="en-US" sz="1400" dirty="0">
                        <a:effectLst/>
                        <a:latin typeface="Calibri"/>
                        <a:ea typeface="Calibri"/>
                        <a:cs typeface="Times New Roman"/>
                      </a:endParaRPr>
                    </a:p>
                  </a:txBody>
                  <a:tcPr marL="68580" marR="68580" marT="0" marB="0"/>
                </a:tc>
              </a:tr>
              <a:tr h="1381125">
                <a:tc>
                  <a:txBody>
                    <a:bodyPr/>
                    <a:lstStyle/>
                    <a:p>
                      <a:pPr marL="0" marR="0">
                        <a:spcBef>
                          <a:spcPts val="0"/>
                        </a:spcBef>
                        <a:spcAft>
                          <a:spcPts val="0"/>
                        </a:spcAft>
                      </a:pPr>
                      <a:r>
                        <a:rPr lang="en-US" sz="1600">
                          <a:effectLst/>
                        </a:rPr>
                        <a:t>Payment Unit</a:t>
                      </a:r>
                      <a:endParaRPr lang="en-US" sz="1400">
                        <a:effectLst/>
                        <a:latin typeface="Calibri"/>
                        <a:ea typeface="Calibri"/>
                        <a:cs typeface="Times New Roman"/>
                      </a:endParaRPr>
                    </a:p>
                  </a:txBody>
                  <a:tcPr marL="68580" marR="68580" marT="0" marB="0"/>
                </a:tc>
                <a:tc>
                  <a:txBody>
                    <a:bodyPr/>
                    <a:lstStyle/>
                    <a:p>
                      <a:pPr marL="0" marR="0">
                        <a:spcBef>
                          <a:spcPts val="0"/>
                        </a:spcBef>
                        <a:spcAft>
                          <a:spcPts val="0"/>
                        </a:spcAft>
                      </a:pPr>
                      <a:r>
                        <a:rPr lang="en-US" sz="1600" dirty="0">
                          <a:effectLst/>
                        </a:rPr>
                        <a:t>One service = One payment</a:t>
                      </a:r>
                      <a:endParaRPr lang="en-US" sz="1400" dirty="0">
                        <a:effectLst/>
                        <a:latin typeface="Calibri"/>
                        <a:ea typeface="Calibri"/>
                        <a:cs typeface="Times New Roman"/>
                      </a:endParaRPr>
                    </a:p>
                  </a:txBody>
                  <a:tcPr marL="68580" marR="68580" marT="0" marB="0"/>
                </a:tc>
                <a:tc>
                  <a:txBody>
                    <a:bodyPr/>
                    <a:lstStyle/>
                    <a:p>
                      <a:pPr marL="0" marR="0">
                        <a:spcBef>
                          <a:spcPts val="0"/>
                        </a:spcBef>
                        <a:spcAft>
                          <a:spcPts val="0"/>
                        </a:spcAft>
                      </a:pPr>
                      <a:r>
                        <a:rPr lang="en-US" sz="1600" dirty="0">
                          <a:effectLst/>
                        </a:rPr>
                        <a:t>Ambulatory Payment Classifications (APCs)</a:t>
                      </a:r>
                      <a:endParaRPr lang="en-US" sz="1400" dirty="0">
                        <a:effectLst/>
                      </a:endParaRPr>
                    </a:p>
                    <a:p>
                      <a:pPr marL="0" marR="0">
                        <a:spcBef>
                          <a:spcPts val="0"/>
                        </a:spcBef>
                        <a:spcAft>
                          <a:spcPts val="0"/>
                        </a:spcAft>
                      </a:pPr>
                      <a:r>
                        <a:rPr lang="en-US" sz="1600" dirty="0">
                          <a:effectLst/>
                        </a:rPr>
                        <a:t>Bundles the cost of ancillary services into the major procedure</a:t>
                      </a:r>
                      <a:endParaRPr lang="en-US" sz="1400" dirty="0">
                        <a:effectLst/>
                        <a:latin typeface="Calibri"/>
                        <a:ea typeface="Calibri"/>
                        <a:cs typeface="Times New Roman"/>
                      </a:endParaRPr>
                    </a:p>
                  </a:txBody>
                  <a:tcPr marL="68580" marR="68580" marT="0" marB="0"/>
                </a:tc>
              </a:tr>
            </a:tbl>
          </a:graphicData>
        </a:graphic>
      </p:graphicFrame>
      <p:sp>
        <p:nvSpPr>
          <p:cNvPr id="4" name="Date Placeholder 3"/>
          <p:cNvSpPr>
            <a:spLocks noGrp="1"/>
          </p:cNvSpPr>
          <p:nvPr>
            <p:ph type="dt" sz="half" idx="10"/>
          </p:nvPr>
        </p:nvSpPr>
        <p:spPr/>
        <p:txBody>
          <a:bodyPr/>
          <a:lstStyle/>
          <a:p>
            <a:fld id="{89504B5E-D157-40EB-AB86-8AC0F9447B88}" type="datetime1">
              <a:rPr lang="en-US" smtClean="0"/>
              <a:t>11/20/14</a:t>
            </a:fld>
            <a:endParaRPr lang="en-US"/>
          </a:p>
        </p:txBody>
      </p:sp>
      <p:sp>
        <p:nvSpPr>
          <p:cNvPr id="5" name="Slide Number Placeholder 4"/>
          <p:cNvSpPr>
            <a:spLocks noGrp="1"/>
          </p:cNvSpPr>
          <p:nvPr>
            <p:ph type="sldNum" sz="quarter" idx="12"/>
          </p:nvPr>
        </p:nvSpPr>
        <p:spPr/>
        <p:txBody>
          <a:bodyPr/>
          <a:lstStyle/>
          <a:p>
            <a:fld id="{0729CA73-C0D0-4430-8FCC-4B834FCADC33}" type="slidenum">
              <a:rPr lang="en-US" smtClean="0"/>
              <a:pPr/>
              <a:t>5</a:t>
            </a:fld>
            <a:endParaRPr lang="en-US"/>
          </a:p>
        </p:txBody>
      </p:sp>
    </p:spTree>
    <p:extLst>
      <p:ext uri="{BB962C8B-B14F-4D97-AF65-F5344CB8AC3E}">
        <p14:creationId xmlns:p14="http://schemas.microsoft.com/office/powerpoint/2010/main" val="22107446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Variation – Commercial analysis</a:t>
            </a:r>
            <a:endParaRPr lang="en-US" dirty="0"/>
          </a:p>
        </p:txBody>
      </p:sp>
      <p:sp>
        <p:nvSpPr>
          <p:cNvPr id="3" name="Content Placeholder 2"/>
          <p:cNvSpPr>
            <a:spLocks noGrp="1"/>
          </p:cNvSpPr>
          <p:nvPr>
            <p:ph idx="1"/>
          </p:nvPr>
        </p:nvSpPr>
        <p:spPr/>
        <p:txBody>
          <a:bodyPr/>
          <a:lstStyle/>
          <a:p>
            <a:r>
              <a:rPr lang="en-US" dirty="0" smtClean="0"/>
              <a:t>There is payment variation based on whether the practice was affiliated with an academic medical center</a:t>
            </a:r>
          </a:p>
          <a:p>
            <a:pPr lvl="1"/>
            <a:r>
              <a:rPr lang="en-US" dirty="0" smtClean="0"/>
              <a:t>Not on </a:t>
            </a:r>
            <a:r>
              <a:rPr lang="en-US" i="1" dirty="0" smtClean="0"/>
              <a:t>ownership</a:t>
            </a:r>
          </a:p>
          <a:p>
            <a:r>
              <a:rPr lang="en-US" dirty="0" smtClean="0"/>
              <a:t>Analysis is limited to:</a:t>
            </a:r>
          </a:p>
          <a:p>
            <a:pPr lvl="1"/>
            <a:r>
              <a:rPr lang="en-US" dirty="0" smtClean="0"/>
              <a:t>Primary care practices that participate in the Blueprint for Health</a:t>
            </a:r>
          </a:p>
          <a:p>
            <a:pPr lvl="1"/>
            <a:r>
              <a:rPr lang="en-US" dirty="0" smtClean="0"/>
              <a:t>10 most frequent CPT codes – average across all carriers</a:t>
            </a:r>
          </a:p>
          <a:p>
            <a:pPr lvl="2"/>
            <a:r>
              <a:rPr lang="en-US" dirty="0" smtClean="0"/>
              <a:t>60% of all professional services in VHCURES</a:t>
            </a:r>
          </a:p>
          <a:p>
            <a:endParaRPr lang="en-US" dirty="0" smtClean="0"/>
          </a:p>
          <a:p>
            <a:endParaRPr lang="en-US" dirty="0" smtClean="0"/>
          </a:p>
          <a:p>
            <a:endParaRPr lang="en-US" dirty="0" smtClean="0"/>
          </a:p>
          <a:p>
            <a:endParaRPr lang="en-US" dirty="0"/>
          </a:p>
        </p:txBody>
      </p:sp>
      <p:sp>
        <p:nvSpPr>
          <p:cNvPr id="4" name="Date Placeholder 3"/>
          <p:cNvSpPr>
            <a:spLocks noGrp="1"/>
          </p:cNvSpPr>
          <p:nvPr>
            <p:ph type="dt" sz="half" idx="10"/>
          </p:nvPr>
        </p:nvSpPr>
        <p:spPr/>
        <p:txBody>
          <a:bodyPr/>
          <a:lstStyle/>
          <a:p>
            <a:fld id="{89504B5E-D157-40EB-AB86-8AC0F9447B88}" type="datetime1">
              <a:rPr lang="en-US" smtClean="0"/>
              <a:t>11/20/14</a:t>
            </a:fld>
            <a:endParaRPr lang="en-US"/>
          </a:p>
        </p:txBody>
      </p:sp>
      <p:sp>
        <p:nvSpPr>
          <p:cNvPr id="5" name="Slide Number Placeholder 4"/>
          <p:cNvSpPr>
            <a:spLocks noGrp="1"/>
          </p:cNvSpPr>
          <p:nvPr>
            <p:ph type="sldNum" sz="quarter" idx="12"/>
          </p:nvPr>
        </p:nvSpPr>
        <p:spPr/>
        <p:txBody>
          <a:bodyPr/>
          <a:lstStyle/>
          <a:p>
            <a:fld id="{0729CA73-C0D0-4430-8FCC-4B834FCADC33}" type="slidenum">
              <a:rPr lang="en-US" smtClean="0"/>
              <a:pPr/>
              <a:t>6</a:t>
            </a:fld>
            <a:endParaRPr lang="en-US"/>
          </a:p>
        </p:txBody>
      </p:sp>
    </p:spTree>
    <p:extLst>
      <p:ext uri="{BB962C8B-B14F-4D97-AF65-F5344CB8AC3E}">
        <p14:creationId xmlns:p14="http://schemas.microsoft.com/office/powerpoint/2010/main" val="298998135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Variation in Top 10 Codes</a:t>
            </a:r>
            <a:endParaRPr lang="en-US" dirty="0"/>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3561142054"/>
              </p:ext>
            </p:extLst>
          </p:nvPr>
        </p:nvGraphicFramePr>
        <p:xfrm>
          <a:off x="762001" y="1295394"/>
          <a:ext cx="7772398" cy="4572011"/>
        </p:xfrm>
        <a:graphic>
          <a:graphicData uri="http://schemas.openxmlformats.org/drawingml/2006/table">
            <a:tbl>
              <a:tblPr/>
              <a:tblGrid>
                <a:gridCol w="785973"/>
                <a:gridCol w="1127700"/>
                <a:gridCol w="1093528"/>
                <a:gridCol w="1116309"/>
                <a:gridCol w="1036573"/>
                <a:gridCol w="1108716"/>
                <a:gridCol w="432854"/>
                <a:gridCol w="1070745"/>
              </a:tblGrid>
              <a:tr h="283976">
                <a:tc gridSpan="8">
                  <a:txBody>
                    <a:bodyPr/>
                    <a:lstStyle/>
                    <a:p>
                      <a:pPr algn="l" fontAlgn="b"/>
                      <a:r>
                        <a:rPr lang="en-US" sz="1100" b="1" i="0" u="none" strike="noStrike">
                          <a:solidFill>
                            <a:srgbClr val="000000"/>
                          </a:solidFill>
                          <a:effectLst/>
                          <a:latin typeface="Calibri" panose="020F0502020204030204" pitchFamily="34" charset="0"/>
                        </a:rPr>
                        <a:t>Average Allowed Price by Practice Ownership, Top 10 Procedure Codes, Excluding Services with Modifier</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283976">
                <a:tc gridSpan="3">
                  <a:txBody>
                    <a:bodyPr/>
                    <a:lstStyle/>
                    <a:p>
                      <a:pPr algn="l" fontAlgn="b"/>
                      <a:r>
                        <a:rPr lang="en-US" sz="1100" b="0" i="0" u="none" strike="noStrike">
                          <a:solidFill>
                            <a:srgbClr val="000000"/>
                          </a:solidFill>
                          <a:effectLst/>
                          <a:latin typeface="Calibri" panose="020F0502020204030204" pitchFamily="34" charset="0"/>
                        </a:rPr>
                        <a:t>Services rendered during calendar 2012</a:t>
                      </a:r>
                    </a:p>
                  </a:txBody>
                  <a:tcPr marL="9525" marR="9525" marT="9525" marB="0" anchor="b">
                    <a:lnL>
                      <a:noFill/>
                    </a:lnL>
                    <a:lnR>
                      <a:noFill/>
                    </a:lnR>
                    <a:lnT>
                      <a:noFill/>
                    </a:lnT>
                    <a:lnB>
                      <a:noFill/>
                    </a:lnB>
                  </a:tcPr>
                </a:tc>
                <a:tc hMerge="1">
                  <a:txBody>
                    <a:bodyPr/>
                    <a:lstStyle/>
                    <a:p>
                      <a:endParaRPr lang="en-US"/>
                    </a:p>
                  </a:txBody>
                  <a:tcPr/>
                </a:tc>
                <a:tc hMerge="1">
                  <a:txBody>
                    <a:bodyPr/>
                    <a:lstStyle/>
                    <a:p>
                      <a:endParaRPr lang="en-US"/>
                    </a:p>
                  </a:txBody>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gridSpan="2">
                  <a:txBody>
                    <a:bodyPr/>
                    <a:lstStyle/>
                    <a:p>
                      <a:pPr algn="ctr" fontAlgn="b"/>
                      <a:r>
                        <a:rPr lang="en-US" sz="1100" b="0" i="0" u="none" strike="noStrike">
                          <a:solidFill>
                            <a:srgbClr val="000000"/>
                          </a:solidFill>
                          <a:effectLst/>
                          <a:latin typeface="Calibri" panose="020F0502020204030204" pitchFamily="34" charset="0"/>
                        </a:rPr>
                        <a:t>Hospital-Owned</a:t>
                      </a:r>
                    </a:p>
                  </a:txBody>
                  <a:tcPr marL="9525" marR="9525" marT="9525" marB="0" anchor="b">
                    <a:lnL>
                      <a:noFill/>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582149">
                <a:tc>
                  <a:txBody>
                    <a:bodyPr/>
                    <a:lstStyle/>
                    <a:p>
                      <a:pPr algn="l" fontAlgn="b"/>
                      <a:r>
                        <a:rPr lang="en-US" sz="1100" b="0" i="0" u="none" strike="noStrike">
                          <a:solidFill>
                            <a:srgbClr val="000000"/>
                          </a:solidFill>
                          <a:effectLst/>
                          <a:latin typeface="Calibri" panose="020F0502020204030204" pitchFamily="34" charset="0"/>
                        </a:rPr>
                        <a:t>CPT Code</a:t>
                      </a:r>
                    </a:p>
                  </a:txBody>
                  <a:tcPr marL="9525" marR="9525" marT="9525" marB="0" anchor="b">
                    <a:lnL>
                      <a:noFill/>
                    </a:lnL>
                    <a:lnR>
                      <a:noFill/>
                    </a:lnR>
                    <a:lnT>
                      <a:noFill/>
                    </a:lnT>
                    <a:lnB w="25400" cap="flat" cmpd="dbl" algn="ctr">
                      <a:solidFill>
                        <a:srgbClr val="000000"/>
                      </a:solidFill>
                      <a:prstDash val="solid"/>
                      <a:round/>
                      <a:headEnd type="none" w="med" len="med"/>
                      <a:tailEnd type="none" w="med" len="med"/>
                    </a:lnB>
                  </a:tcPr>
                </a:tc>
                <a:tc>
                  <a:txBody>
                    <a:bodyPr/>
                    <a:lstStyle/>
                    <a:p>
                      <a:pPr algn="r" fontAlgn="b"/>
                      <a:r>
                        <a:rPr lang="en-US" sz="1100" b="0" i="0" u="none" strike="noStrike">
                          <a:solidFill>
                            <a:srgbClr val="000000"/>
                          </a:solidFill>
                          <a:effectLst/>
                          <a:latin typeface="Calibri" panose="020F0502020204030204" pitchFamily="34" charset="0"/>
                        </a:rPr>
                        <a:t>FQHC-Owned</a:t>
                      </a:r>
                    </a:p>
                  </a:txBody>
                  <a:tcPr marL="9525" marR="9525" marT="9525" marB="0" anchor="b">
                    <a:lnL>
                      <a:noFill/>
                    </a:lnL>
                    <a:lnR>
                      <a:noFill/>
                    </a:lnR>
                    <a:lnT>
                      <a:noFill/>
                    </a:lnT>
                    <a:lnB w="25400" cap="flat" cmpd="dbl" algn="ctr">
                      <a:solidFill>
                        <a:srgbClr val="000000"/>
                      </a:solidFill>
                      <a:prstDash val="solid"/>
                      <a:round/>
                      <a:headEnd type="none" w="med" len="med"/>
                      <a:tailEnd type="none" w="med" len="med"/>
                    </a:lnB>
                  </a:tcPr>
                </a:tc>
                <a:tc>
                  <a:txBody>
                    <a:bodyPr/>
                    <a:lstStyle/>
                    <a:p>
                      <a:pPr algn="r" fontAlgn="b"/>
                      <a:r>
                        <a:rPr lang="en-US" sz="1100" b="0" i="0" u="none" strike="noStrike">
                          <a:solidFill>
                            <a:srgbClr val="000000"/>
                          </a:solidFill>
                          <a:effectLst/>
                          <a:latin typeface="Calibri" panose="020F0502020204030204" pitchFamily="34" charset="0"/>
                        </a:rPr>
                        <a:t>Independent</a:t>
                      </a:r>
                    </a:p>
                  </a:txBody>
                  <a:tcPr marL="9525" marR="9525" marT="9525" marB="0" anchor="b">
                    <a:lnL>
                      <a:noFill/>
                    </a:lnL>
                    <a:lnR>
                      <a:noFill/>
                    </a:lnR>
                    <a:lnT>
                      <a:noFill/>
                    </a:lnT>
                    <a:lnB w="25400" cap="flat" cmpd="dbl" algn="ctr">
                      <a:solidFill>
                        <a:srgbClr val="000000"/>
                      </a:solidFill>
                      <a:prstDash val="solid"/>
                      <a:round/>
                      <a:headEnd type="none" w="med" len="med"/>
                      <a:tailEnd type="none" w="med" len="med"/>
                    </a:lnB>
                  </a:tcPr>
                </a:tc>
                <a:tc>
                  <a:txBody>
                    <a:bodyPr/>
                    <a:lstStyle/>
                    <a:p>
                      <a:pPr algn="r" fontAlgn="b"/>
                      <a:r>
                        <a:rPr lang="en-US" sz="1100" b="0" i="0" u="none" strike="noStrike">
                          <a:solidFill>
                            <a:srgbClr val="000000"/>
                          </a:solidFill>
                          <a:effectLst/>
                          <a:latin typeface="Calibri" panose="020F0502020204030204" pitchFamily="34" charset="0"/>
                        </a:rPr>
                        <a:t>Non-Academic</a:t>
                      </a:r>
                    </a:p>
                  </a:txBody>
                  <a:tcPr marL="9525" marR="9525" marT="9525" marB="0" anchor="b">
                    <a:lnL>
                      <a:noFill/>
                    </a:lnL>
                    <a:lnR>
                      <a:noFill/>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c>
                  <a:txBody>
                    <a:bodyPr/>
                    <a:lstStyle/>
                    <a:p>
                      <a:pPr algn="r" fontAlgn="b"/>
                      <a:r>
                        <a:rPr lang="en-US" sz="1100" b="1" i="0" u="none" strike="noStrike">
                          <a:solidFill>
                            <a:srgbClr val="000000"/>
                          </a:solidFill>
                          <a:effectLst/>
                          <a:latin typeface="Calibri" panose="020F0502020204030204" pitchFamily="34" charset="0"/>
                        </a:rPr>
                        <a:t>Academic</a:t>
                      </a:r>
                    </a:p>
                  </a:txBody>
                  <a:tcPr marL="9525" marR="9525" marT="9525" marB="0" anchor="b">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25400" cap="flat" cmpd="dbl" algn="ctr">
                      <a:solidFill>
                        <a:srgbClr val="000000"/>
                      </a:solidFill>
                      <a:prstDash val="solid"/>
                      <a:round/>
                      <a:headEnd type="none" w="med" len="med"/>
                      <a:tailEnd type="none" w="med" len="med"/>
                    </a:lnB>
                  </a:tcPr>
                </a:tc>
                <a:tc>
                  <a:txBody>
                    <a:bodyPr/>
                    <a:lstStyle/>
                    <a:p>
                      <a:pPr algn="r" fontAlgn="b"/>
                      <a:r>
                        <a:rPr lang="en-US" sz="1100" b="0" i="0" u="none" strike="noStrike">
                          <a:solidFill>
                            <a:srgbClr val="000000"/>
                          </a:solidFill>
                          <a:effectLst/>
                          <a:latin typeface="Calibri" panose="020F0502020204030204" pitchFamily="34" charset="0"/>
                        </a:rPr>
                        <a:t>Number of Services</a:t>
                      </a:r>
                    </a:p>
                  </a:txBody>
                  <a:tcPr marL="9525" marR="9525" marT="9525" marB="0" anchor="b">
                    <a:lnL w="6350" cap="flat" cmpd="sng" algn="ctr">
                      <a:solidFill>
                        <a:srgbClr val="000000"/>
                      </a:solidFill>
                      <a:prstDash val="solid"/>
                      <a:round/>
                      <a:headEnd type="none" w="med" len="med"/>
                      <a:tailEnd type="none" w="med" len="med"/>
                    </a:lnL>
                    <a:lnR>
                      <a:noFill/>
                    </a:lnR>
                    <a:lnT>
                      <a:noFill/>
                    </a:lnT>
                    <a:lnB w="25400" cap="flat" cmpd="dbl" algn="ctr">
                      <a:solidFill>
                        <a:srgbClr val="000000"/>
                      </a:solidFill>
                      <a:prstDash val="solid"/>
                      <a:round/>
                      <a:headEnd type="none" w="med" len="med"/>
                      <a:tailEnd type="none" w="med" len="med"/>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98174">
                <a:tc>
                  <a:txBody>
                    <a:bodyPr/>
                    <a:lstStyle/>
                    <a:p>
                      <a:pPr algn="l" fontAlgn="b"/>
                      <a:r>
                        <a:rPr lang="en-US" sz="1100" b="0" i="0" u="none" strike="noStrike">
                          <a:solidFill>
                            <a:srgbClr val="000000"/>
                          </a:solidFill>
                          <a:effectLst/>
                          <a:latin typeface="Calibri" panose="020F0502020204030204" pitchFamily="34" charset="0"/>
                        </a:rPr>
                        <a:t>99213</a:t>
                      </a:r>
                    </a:p>
                  </a:txBody>
                  <a:tcPr marL="9525" marR="9525" marT="9525" marB="0" anchor="b">
                    <a:lnL>
                      <a:noFill/>
                    </a:lnL>
                    <a:lnR>
                      <a:noFill/>
                    </a:lnR>
                    <a:lnT w="25400" cap="flat" cmpd="dbl" algn="ctr">
                      <a:solidFill>
                        <a:srgbClr val="000000"/>
                      </a:solidFill>
                      <a:prstDash val="solid"/>
                      <a:round/>
                      <a:headEnd type="none" w="med" len="med"/>
                      <a:tailEnd type="none" w="med" len="med"/>
                    </a:lnT>
                    <a:lnB>
                      <a:noFill/>
                    </a:lnB>
                  </a:tcPr>
                </a:tc>
                <a:tc>
                  <a:txBody>
                    <a:bodyPr/>
                    <a:lstStyle/>
                    <a:p>
                      <a:pPr algn="r" fontAlgn="b"/>
                      <a:r>
                        <a:rPr lang="en-US" sz="1100" b="0" i="0" u="none" strike="noStrike">
                          <a:solidFill>
                            <a:srgbClr val="000000"/>
                          </a:solidFill>
                          <a:effectLst/>
                          <a:latin typeface="Calibri" panose="020F0502020204030204" pitchFamily="34" charset="0"/>
                        </a:rPr>
                        <a:t>$73.82 </a:t>
                      </a:r>
                    </a:p>
                  </a:txBody>
                  <a:tcPr marL="9525" marR="9525" marT="9525" marB="0" anchor="b">
                    <a:lnL>
                      <a:noFill/>
                    </a:lnL>
                    <a:lnR>
                      <a:noFill/>
                    </a:lnR>
                    <a:lnT w="25400" cap="flat" cmpd="dbl" algn="ctr">
                      <a:solidFill>
                        <a:srgbClr val="000000"/>
                      </a:solidFill>
                      <a:prstDash val="solid"/>
                      <a:round/>
                      <a:headEnd type="none" w="med" len="med"/>
                      <a:tailEnd type="none" w="med" len="med"/>
                    </a:lnT>
                    <a:lnB>
                      <a:noFill/>
                    </a:lnB>
                  </a:tcPr>
                </a:tc>
                <a:tc>
                  <a:txBody>
                    <a:bodyPr/>
                    <a:lstStyle/>
                    <a:p>
                      <a:pPr algn="r" fontAlgn="b"/>
                      <a:r>
                        <a:rPr lang="en-US" sz="1100" b="0" i="0" u="none" strike="noStrike">
                          <a:solidFill>
                            <a:srgbClr val="000000"/>
                          </a:solidFill>
                          <a:effectLst/>
                          <a:latin typeface="Calibri" panose="020F0502020204030204" pitchFamily="34" charset="0"/>
                        </a:rPr>
                        <a:t>$80.68 </a:t>
                      </a:r>
                    </a:p>
                  </a:txBody>
                  <a:tcPr marL="9525" marR="9525" marT="9525" marB="0" anchor="b">
                    <a:lnL>
                      <a:noFill/>
                    </a:lnL>
                    <a:lnR>
                      <a:noFill/>
                    </a:lnR>
                    <a:lnT w="25400" cap="flat" cmpd="dbl" algn="ctr">
                      <a:solidFill>
                        <a:srgbClr val="000000"/>
                      </a:solidFill>
                      <a:prstDash val="solid"/>
                      <a:round/>
                      <a:headEnd type="none" w="med" len="med"/>
                      <a:tailEnd type="none" w="med" len="med"/>
                    </a:lnT>
                    <a:lnB>
                      <a:noFill/>
                    </a:lnB>
                  </a:tcPr>
                </a:tc>
                <a:tc>
                  <a:txBody>
                    <a:bodyPr/>
                    <a:lstStyle/>
                    <a:p>
                      <a:pPr algn="r" fontAlgn="b"/>
                      <a:r>
                        <a:rPr lang="en-US" sz="1100" b="0" i="0" u="none" strike="noStrike">
                          <a:solidFill>
                            <a:srgbClr val="000000"/>
                          </a:solidFill>
                          <a:effectLst/>
                          <a:latin typeface="Calibri" panose="020F0502020204030204" pitchFamily="34" charset="0"/>
                        </a:rPr>
                        <a:t>$75.66 </a:t>
                      </a:r>
                    </a:p>
                  </a:txBody>
                  <a:tcPr marL="9525" marR="9525" marT="9525" marB="0" anchor="b">
                    <a:lnL>
                      <a:noFill/>
                    </a:lnL>
                    <a:lnR>
                      <a:noFill/>
                    </a:lnR>
                    <a:lnT w="25400" cap="flat" cmpd="dbl" algn="ctr">
                      <a:solidFill>
                        <a:srgbClr val="000000"/>
                      </a:solidFill>
                      <a:prstDash val="solid"/>
                      <a:round/>
                      <a:headEnd type="none" w="med" len="med"/>
                      <a:tailEnd type="none" w="med" len="med"/>
                    </a:lnT>
                    <a:lnB>
                      <a:noFill/>
                    </a:lnB>
                  </a:tcPr>
                </a:tc>
                <a:tc>
                  <a:txBody>
                    <a:bodyPr/>
                    <a:lstStyle/>
                    <a:p>
                      <a:pPr algn="r" fontAlgn="b"/>
                      <a:r>
                        <a:rPr lang="en-US" sz="1100" b="1" i="0" u="none" strike="noStrike">
                          <a:solidFill>
                            <a:srgbClr val="000000"/>
                          </a:solidFill>
                          <a:effectLst/>
                          <a:latin typeface="Calibri" panose="020F0502020204030204" pitchFamily="34" charset="0"/>
                        </a:rPr>
                        <a:t>$98.71 </a:t>
                      </a:r>
                    </a:p>
                  </a:txBody>
                  <a:tcPr marL="9525" marR="9525" marT="9525" marB="0" anchor="b">
                    <a:lnL>
                      <a:noFill/>
                    </a:lnL>
                    <a:lnR w="6350" cap="flat" cmpd="sng" algn="ctr">
                      <a:solidFill>
                        <a:srgbClr val="000000"/>
                      </a:solidFill>
                      <a:prstDash val="solid"/>
                      <a:round/>
                      <a:headEnd type="none" w="med" len="med"/>
                      <a:tailEnd type="none" w="med" len="med"/>
                    </a:lnR>
                    <a:lnT w="25400" cap="flat" cmpd="dbl" algn="ctr">
                      <a:solidFill>
                        <a:srgbClr val="000000"/>
                      </a:solidFill>
                      <a:prstDash val="solid"/>
                      <a:round/>
                      <a:headEnd type="none" w="med" len="med"/>
                      <a:tailEnd type="none" w="med" len="med"/>
                    </a:lnT>
                    <a:lnB>
                      <a:noFill/>
                    </a:lnB>
                  </a:tcPr>
                </a:tc>
                <a:tc>
                  <a:txBody>
                    <a:bodyPr/>
                    <a:lstStyle/>
                    <a:p>
                      <a:pPr algn="r" fontAlgn="b"/>
                      <a:r>
                        <a:rPr lang="en-US" sz="1100" b="0" i="0" u="none" strike="noStrike">
                          <a:solidFill>
                            <a:srgbClr val="000000"/>
                          </a:solidFill>
                          <a:effectLst/>
                          <a:latin typeface="Calibri" panose="020F0502020204030204" pitchFamily="34" charset="0"/>
                        </a:rPr>
                        <a:t>142,203</a:t>
                      </a:r>
                    </a:p>
                  </a:txBody>
                  <a:tcPr marL="9525" marR="9525" marT="9525" marB="0" anchor="b">
                    <a:lnL w="6350" cap="flat" cmpd="sng" algn="ctr">
                      <a:solidFill>
                        <a:srgbClr val="000000"/>
                      </a:solidFill>
                      <a:prstDash val="solid"/>
                      <a:round/>
                      <a:headEnd type="none" w="med" len="med"/>
                      <a:tailEnd type="none" w="med" len="med"/>
                    </a:lnL>
                    <a:lnR>
                      <a:noFill/>
                    </a:lnR>
                    <a:lnT w="25400" cap="flat" cmpd="dbl" algn="ctr">
                      <a:solidFill>
                        <a:srgbClr val="000000"/>
                      </a:solidFill>
                      <a:prstDash val="solid"/>
                      <a:round/>
                      <a:headEnd type="none" w="med" len="med"/>
                      <a:tailEnd type="none" w="med" len="med"/>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r>
                        <a:rPr lang="en-US" sz="1100" b="0" i="0" u="none" strike="noStrike">
                          <a:solidFill>
                            <a:srgbClr val="000000"/>
                          </a:solidFill>
                          <a:effectLst/>
                          <a:latin typeface="Calibri" panose="020F0502020204030204" pitchFamily="34" charset="0"/>
                        </a:rPr>
                        <a:t>99214</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$111.45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$120.03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$112.80 </a:t>
                      </a:r>
                    </a:p>
                  </a:txBody>
                  <a:tcPr marL="9525" marR="9525" marT="9525" marB="0" anchor="b">
                    <a:lnL>
                      <a:noFill/>
                    </a:lnL>
                    <a:lnR>
                      <a:noFill/>
                    </a:lnR>
                    <a:lnT>
                      <a:noFill/>
                    </a:lnT>
                    <a:lnB>
                      <a:noFill/>
                    </a:lnB>
                  </a:tcPr>
                </a:tc>
                <a:tc>
                  <a:txBody>
                    <a:bodyPr/>
                    <a:lstStyle/>
                    <a:p>
                      <a:pPr algn="r" fontAlgn="b"/>
                      <a:r>
                        <a:rPr lang="en-US" sz="1100" b="1" i="0" u="none" strike="noStrike">
                          <a:solidFill>
                            <a:srgbClr val="000000"/>
                          </a:solidFill>
                          <a:effectLst/>
                          <a:latin typeface="Calibri" panose="020F0502020204030204" pitchFamily="34" charset="0"/>
                        </a:rPr>
                        <a:t>$148.77 </a:t>
                      </a:r>
                    </a:p>
                  </a:txBody>
                  <a:tcPr marL="9525" marR="9525" marT="9525"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84,684</a:t>
                      </a:r>
                    </a:p>
                  </a:txBody>
                  <a:tcPr marL="9525" marR="9525" marT="9525" marB="0" anchor="b">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r>
                        <a:rPr lang="en-US" sz="1100" b="0" i="0" u="none" strike="noStrike">
                          <a:solidFill>
                            <a:srgbClr val="000000"/>
                          </a:solidFill>
                          <a:effectLst/>
                          <a:latin typeface="Calibri" panose="020F0502020204030204" pitchFamily="34" charset="0"/>
                        </a:rPr>
                        <a:t>90471</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$22.11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$26.82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$22.44 </a:t>
                      </a:r>
                    </a:p>
                  </a:txBody>
                  <a:tcPr marL="9525" marR="9525" marT="9525" marB="0" anchor="b">
                    <a:lnL>
                      <a:noFill/>
                    </a:lnL>
                    <a:lnR>
                      <a:noFill/>
                    </a:lnR>
                    <a:lnT>
                      <a:noFill/>
                    </a:lnT>
                    <a:lnB>
                      <a:noFill/>
                    </a:lnB>
                  </a:tcPr>
                </a:tc>
                <a:tc>
                  <a:txBody>
                    <a:bodyPr/>
                    <a:lstStyle/>
                    <a:p>
                      <a:pPr algn="r" fontAlgn="b"/>
                      <a:r>
                        <a:rPr lang="en-US" sz="1100" b="1" i="0" u="none" strike="noStrike">
                          <a:solidFill>
                            <a:srgbClr val="000000"/>
                          </a:solidFill>
                          <a:effectLst/>
                          <a:latin typeface="Calibri" panose="020F0502020204030204" pitchFamily="34" charset="0"/>
                        </a:rPr>
                        <a:t>$38.41 </a:t>
                      </a:r>
                    </a:p>
                  </a:txBody>
                  <a:tcPr marL="9525" marR="9525" marT="9525"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66,184</a:t>
                      </a:r>
                    </a:p>
                  </a:txBody>
                  <a:tcPr marL="9525" marR="9525" marT="9525" marB="0" anchor="b">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r>
                        <a:rPr lang="en-US" sz="1100" b="0" i="0" u="none" strike="noStrike">
                          <a:solidFill>
                            <a:srgbClr val="000000"/>
                          </a:solidFill>
                          <a:effectLst/>
                          <a:latin typeface="Calibri" panose="020F0502020204030204" pitchFamily="34" charset="0"/>
                        </a:rPr>
                        <a:t>99396</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$139.72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$142.77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$141.57 </a:t>
                      </a:r>
                    </a:p>
                  </a:txBody>
                  <a:tcPr marL="9525" marR="9525" marT="9525" marB="0" anchor="b">
                    <a:lnL>
                      <a:noFill/>
                    </a:lnL>
                    <a:lnR>
                      <a:noFill/>
                    </a:lnR>
                    <a:lnT>
                      <a:noFill/>
                    </a:lnT>
                    <a:lnB>
                      <a:noFill/>
                    </a:lnB>
                  </a:tcPr>
                </a:tc>
                <a:tc>
                  <a:txBody>
                    <a:bodyPr/>
                    <a:lstStyle/>
                    <a:p>
                      <a:pPr algn="r" fontAlgn="b"/>
                      <a:r>
                        <a:rPr lang="en-US" sz="1100" b="1" i="0" u="none" strike="noStrike">
                          <a:solidFill>
                            <a:srgbClr val="000000"/>
                          </a:solidFill>
                          <a:effectLst/>
                          <a:latin typeface="Calibri" panose="020F0502020204030204" pitchFamily="34" charset="0"/>
                        </a:rPr>
                        <a:t>$180.44 </a:t>
                      </a:r>
                    </a:p>
                  </a:txBody>
                  <a:tcPr marL="9525" marR="9525" marT="9525"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26,364</a:t>
                      </a:r>
                    </a:p>
                  </a:txBody>
                  <a:tcPr marL="9525" marR="9525" marT="9525" marB="0" anchor="b">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r>
                        <a:rPr lang="en-US" sz="1100" b="0" i="0" u="none" strike="noStrike">
                          <a:solidFill>
                            <a:srgbClr val="000000"/>
                          </a:solidFill>
                          <a:effectLst/>
                          <a:latin typeface="Calibri" panose="020F0502020204030204" pitchFamily="34" charset="0"/>
                        </a:rPr>
                        <a:t>36415</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$7.24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$7.37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$7.11 </a:t>
                      </a:r>
                    </a:p>
                  </a:txBody>
                  <a:tcPr marL="9525" marR="9525" marT="9525" marB="0" anchor="b">
                    <a:lnL>
                      <a:noFill/>
                    </a:lnL>
                    <a:lnR>
                      <a:noFill/>
                    </a:lnR>
                    <a:lnT>
                      <a:noFill/>
                    </a:lnT>
                    <a:lnB>
                      <a:noFill/>
                    </a:lnB>
                  </a:tcPr>
                </a:tc>
                <a:tc>
                  <a:txBody>
                    <a:bodyPr/>
                    <a:lstStyle/>
                    <a:p>
                      <a:pPr algn="r" fontAlgn="b"/>
                      <a:r>
                        <a:rPr lang="en-US" sz="1100" b="1" i="0" u="none" strike="noStrike">
                          <a:solidFill>
                            <a:srgbClr val="000000"/>
                          </a:solidFill>
                          <a:effectLst/>
                          <a:latin typeface="Calibri" panose="020F0502020204030204" pitchFamily="34" charset="0"/>
                        </a:rPr>
                        <a:t>$10.28 </a:t>
                      </a:r>
                    </a:p>
                  </a:txBody>
                  <a:tcPr marL="9525" marR="9525" marT="9525"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27,534</a:t>
                      </a:r>
                    </a:p>
                  </a:txBody>
                  <a:tcPr marL="9525" marR="9525" marT="9525" marB="0" anchor="b">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r>
                        <a:rPr lang="en-US" sz="1100" b="0" i="0" u="none" strike="noStrike">
                          <a:solidFill>
                            <a:srgbClr val="000000"/>
                          </a:solidFill>
                          <a:effectLst/>
                          <a:latin typeface="Calibri" panose="020F0502020204030204" pitchFamily="34" charset="0"/>
                        </a:rPr>
                        <a:t>90460</a:t>
                      </a:r>
                    </a:p>
                  </a:txBody>
                  <a:tcPr marL="9525" marR="9525" marT="9525" marB="0" anchor="b">
                    <a:lnL>
                      <a:noFill/>
                    </a:lnL>
                    <a:lnR>
                      <a:noFill/>
                    </a:lnR>
                    <a:lnT>
                      <a:noFill/>
                    </a:lnT>
                    <a:lnB>
                      <a:noFill/>
                    </a:lnB>
                  </a:tcPr>
                </a:tc>
                <a:tc>
                  <a:txBody>
                    <a:bodyPr/>
                    <a:lstStyle/>
                    <a:p>
                      <a:pPr algn="r" fontAlgn="b"/>
                      <a:r>
                        <a:rPr lang="en-US" sz="1100" b="1" i="0" u="none" strike="noStrike">
                          <a:solidFill>
                            <a:srgbClr val="000000"/>
                          </a:solidFill>
                          <a:effectLst/>
                          <a:latin typeface="Calibri" panose="020F0502020204030204" pitchFamily="34" charset="0"/>
                        </a:rPr>
                        <a:t>$45.41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$34.60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$33.54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$33.50 </a:t>
                      </a:r>
                    </a:p>
                  </a:txBody>
                  <a:tcPr marL="9525" marR="9525" marT="9525"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27,667</a:t>
                      </a:r>
                    </a:p>
                  </a:txBody>
                  <a:tcPr marL="9525" marR="9525" marT="9525" marB="0" anchor="b">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r>
                        <a:rPr lang="en-US" sz="1100" b="0" i="0" u="none" strike="noStrike">
                          <a:solidFill>
                            <a:srgbClr val="000000"/>
                          </a:solidFill>
                          <a:effectLst/>
                          <a:latin typeface="Calibri" panose="020F0502020204030204" pitchFamily="34" charset="0"/>
                        </a:rPr>
                        <a:t>90658</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$15.36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$19.74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$18.07 </a:t>
                      </a:r>
                    </a:p>
                  </a:txBody>
                  <a:tcPr marL="9525" marR="9525" marT="9525" marB="0" anchor="b">
                    <a:lnL>
                      <a:noFill/>
                    </a:lnL>
                    <a:lnR>
                      <a:noFill/>
                    </a:lnR>
                    <a:lnT>
                      <a:noFill/>
                    </a:lnT>
                    <a:lnB>
                      <a:noFill/>
                    </a:lnB>
                  </a:tcPr>
                </a:tc>
                <a:tc>
                  <a:txBody>
                    <a:bodyPr/>
                    <a:lstStyle/>
                    <a:p>
                      <a:pPr algn="r" fontAlgn="b"/>
                      <a:r>
                        <a:rPr lang="en-US" sz="1100" b="1" i="0" u="none" strike="noStrike">
                          <a:solidFill>
                            <a:srgbClr val="000000"/>
                          </a:solidFill>
                          <a:effectLst/>
                          <a:latin typeface="Calibri" panose="020F0502020204030204" pitchFamily="34" charset="0"/>
                        </a:rPr>
                        <a:t>$27.09 </a:t>
                      </a:r>
                    </a:p>
                  </a:txBody>
                  <a:tcPr marL="9525" marR="9525" marT="9525"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15,011</a:t>
                      </a:r>
                    </a:p>
                  </a:txBody>
                  <a:tcPr marL="9525" marR="9525" marT="9525" marB="0" anchor="b">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r>
                        <a:rPr lang="en-US" sz="1100" b="0" i="0" u="none" strike="noStrike">
                          <a:solidFill>
                            <a:srgbClr val="000000"/>
                          </a:solidFill>
                          <a:effectLst/>
                          <a:latin typeface="Calibri" panose="020F0502020204030204" pitchFamily="34" charset="0"/>
                        </a:rPr>
                        <a:t>90472</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$15.39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$20.04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$18.16 </a:t>
                      </a:r>
                    </a:p>
                  </a:txBody>
                  <a:tcPr marL="9525" marR="9525" marT="9525" marB="0" anchor="b">
                    <a:lnL>
                      <a:noFill/>
                    </a:lnL>
                    <a:lnR>
                      <a:noFill/>
                    </a:lnR>
                    <a:lnT>
                      <a:noFill/>
                    </a:lnT>
                    <a:lnB>
                      <a:noFill/>
                    </a:lnB>
                  </a:tcPr>
                </a:tc>
                <a:tc>
                  <a:txBody>
                    <a:bodyPr/>
                    <a:lstStyle/>
                    <a:p>
                      <a:pPr algn="r" fontAlgn="b"/>
                      <a:r>
                        <a:rPr lang="en-US" sz="1100" b="1" i="0" u="none" strike="noStrike">
                          <a:solidFill>
                            <a:srgbClr val="000000"/>
                          </a:solidFill>
                          <a:effectLst/>
                          <a:latin typeface="Calibri" panose="020F0502020204030204" pitchFamily="34" charset="0"/>
                        </a:rPr>
                        <a:t>$29.89 </a:t>
                      </a:r>
                    </a:p>
                  </a:txBody>
                  <a:tcPr marL="9525" marR="9525" marT="9525"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12,317</a:t>
                      </a:r>
                    </a:p>
                  </a:txBody>
                  <a:tcPr marL="9525" marR="9525" marT="9525" marB="0" anchor="b">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r>
                        <a:rPr lang="en-US" sz="1100" b="0" i="0" u="none" strike="noStrike">
                          <a:solidFill>
                            <a:srgbClr val="000000"/>
                          </a:solidFill>
                          <a:effectLst/>
                          <a:latin typeface="Calibri" panose="020F0502020204030204" pitchFamily="34" charset="0"/>
                        </a:rPr>
                        <a:t>99395</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$127.38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$129.59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$128.66 </a:t>
                      </a:r>
                    </a:p>
                  </a:txBody>
                  <a:tcPr marL="9525" marR="9525" marT="9525" marB="0" anchor="b">
                    <a:lnL>
                      <a:noFill/>
                    </a:lnL>
                    <a:lnR>
                      <a:noFill/>
                    </a:lnR>
                    <a:lnT>
                      <a:noFill/>
                    </a:lnT>
                    <a:lnB>
                      <a:noFill/>
                    </a:lnB>
                  </a:tcPr>
                </a:tc>
                <a:tc>
                  <a:txBody>
                    <a:bodyPr/>
                    <a:lstStyle/>
                    <a:p>
                      <a:pPr algn="r" fontAlgn="b"/>
                      <a:r>
                        <a:rPr lang="en-US" sz="1100" b="1" i="0" u="none" strike="noStrike">
                          <a:solidFill>
                            <a:srgbClr val="000000"/>
                          </a:solidFill>
                          <a:effectLst/>
                          <a:latin typeface="Calibri" panose="020F0502020204030204" pitchFamily="34" charset="0"/>
                        </a:rPr>
                        <a:t>$163.17 </a:t>
                      </a:r>
                    </a:p>
                  </a:txBody>
                  <a:tcPr marL="9525" marR="9525" marT="9525"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9,556</a:t>
                      </a:r>
                    </a:p>
                  </a:txBody>
                  <a:tcPr marL="9525" marR="9525" marT="9525" marB="0" anchor="b">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r>
                        <a:rPr lang="en-US" sz="1100" b="0" i="0" u="none" strike="noStrike">
                          <a:solidFill>
                            <a:srgbClr val="000000"/>
                          </a:solidFill>
                          <a:effectLst/>
                          <a:latin typeface="Calibri" panose="020F0502020204030204" pitchFamily="34" charset="0"/>
                        </a:rPr>
                        <a:t>87880</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$21.87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$23.52 </a:t>
                      </a: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$21.31 </a:t>
                      </a:r>
                    </a:p>
                  </a:txBody>
                  <a:tcPr marL="9525" marR="9525" marT="9525" marB="0" anchor="b">
                    <a:lnL>
                      <a:noFill/>
                    </a:lnL>
                    <a:lnR>
                      <a:noFill/>
                    </a:lnR>
                    <a:lnT>
                      <a:noFill/>
                    </a:lnT>
                    <a:lnB>
                      <a:noFill/>
                    </a:lnB>
                  </a:tcPr>
                </a:tc>
                <a:tc>
                  <a:txBody>
                    <a:bodyPr/>
                    <a:lstStyle/>
                    <a:p>
                      <a:pPr algn="r" fontAlgn="b"/>
                      <a:r>
                        <a:rPr lang="en-US" sz="1100" b="1" i="0" u="none" strike="noStrike">
                          <a:solidFill>
                            <a:srgbClr val="000000"/>
                          </a:solidFill>
                          <a:effectLst/>
                          <a:latin typeface="Calibri" panose="020F0502020204030204" pitchFamily="34" charset="0"/>
                        </a:rPr>
                        <a:t>$49.70 </a:t>
                      </a:r>
                    </a:p>
                  </a:txBody>
                  <a:tcPr marL="9525" marR="9525" marT="9525"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6,628</a:t>
                      </a:r>
                    </a:p>
                  </a:txBody>
                  <a:tcPr marL="9525" marR="9525" marT="9525" marB="0" anchor="b">
                    <a:lnL w="635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83976">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r" fontAlgn="b"/>
                      <a:r>
                        <a:rPr lang="en-US" sz="1100" b="0" i="0" u="none" strike="noStrike">
                          <a:solidFill>
                            <a:srgbClr val="000000"/>
                          </a:solidFill>
                          <a:effectLst/>
                          <a:latin typeface="Calibri" panose="020F0502020204030204" pitchFamily="34" charset="0"/>
                        </a:rPr>
                        <a:t>418,148</a:t>
                      </a:r>
                    </a:p>
                  </a:txBody>
                  <a:tcPr marL="9525" marR="9525" marT="9525"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dirty="0">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bl>
          </a:graphicData>
        </a:graphic>
      </p:graphicFrame>
      <p:sp>
        <p:nvSpPr>
          <p:cNvPr id="4" name="Date Placeholder 3"/>
          <p:cNvSpPr>
            <a:spLocks noGrp="1"/>
          </p:cNvSpPr>
          <p:nvPr>
            <p:ph type="dt" sz="half" idx="10"/>
          </p:nvPr>
        </p:nvSpPr>
        <p:spPr/>
        <p:txBody>
          <a:bodyPr/>
          <a:lstStyle/>
          <a:p>
            <a:fld id="{89504B5E-D157-40EB-AB86-8AC0F9447B88}" type="datetime1">
              <a:rPr lang="en-US" smtClean="0"/>
              <a:t>11/20/14</a:t>
            </a:fld>
            <a:endParaRPr lang="en-US"/>
          </a:p>
        </p:txBody>
      </p:sp>
      <p:sp>
        <p:nvSpPr>
          <p:cNvPr id="5" name="Slide Number Placeholder 4"/>
          <p:cNvSpPr>
            <a:spLocks noGrp="1"/>
          </p:cNvSpPr>
          <p:nvPr>
            <p:ph type="sldNum" sz="quarter" idx="12"/>
          </p:nvPr>
        </p:nvSpPr>
        <p:spPr/>
        <p:txBody>
          <a:bodyPr/>
          <a:lstStyle/>
          <a:p>
            <a:fld id="{0729CA73-C0D0-4430-8FCC-4B834FCADC33}" type="slidenum">
              <a:rPr lang="en-US" smtClean="0"/>
              <a:pPr/>
              <a:t>7</a:t>
            </a:fld>
            <a:endParaRPr lang="en-US"/>
          </a:p>
        </p:txBody>
      </p:sp>
    </p:spTree>
    <p:extLst>
      <p:ext uri="{BB962C8B-B14F-4D97-AF65-F5344CB8AC3E}">
        <p14:creationId xmlns:p14="http://schemas.microsoft.com/office/powerpoint/2010/main" val="224915118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Draft AOA Recommendation</a:t>
            </a:r>
            <a:endParaRPr lang="en-US" dirty="0"/>
          </a:p>
        </p:txBody>
      </p:sp>
      <p:sp>
        <p:nvSpPr>
          <p:cNvPr id="3" name="Content Placeholder 2"/>
          <p:cNvSpPr>
            <a:spLocks noGrp="1"/>
          </p:cNvSpPr>
          <p:nvPr>
            <p:ph idx="1"/>
          </p:nvPr>
        </p:nvSpPr>
        <p:spPr/>
        <p:txBody>
          <a:bodyPr/>
          <a:lstStyle/>
          <a:p>
            <a:r>
              <a:rPr lang="en-US" dirty="0" smtClean="0"/>
              <a:t>Continued focus on payment variation in the context of moving toward a new, unified payment system and all </a:t>
            </a:r>
            <a:r>
              <a:rPr lang="en-US" smtClean="0"/>
              <a:t>payer waiver </a:t>
            </a:r>
            <a:r>
              <a:rPr lang="en-US" dirty="0" smtClean="0"/>
              <a:t>based on the following principles:</a:t>
            </a:r>
          </a:p>
          <a:p>
            <a:pPr lvl="1"/>
            <a:r>
              <a:rPr lang="en-US" dirty="0" smtClean="0"/>
              <a:t>Transparency</a:t>
            </a:r>
          </a:p>
          <a:p>
            <a:pPr lvl="1"/>
            <a:r>
              <a:rPr lang="en-US" dirty="0" smtClean="0"/>
              <a:t>Adequacy and sufficiency of reimbursement</a:t>
            </a:r>
          </a:p>
          <a:p>
            <a:pPr lvl="1"/>
            <a:r>
              <a:rPr lang="en-US" dirty="0" smtClean="0"/>
              <a:t>Address the cost-shift among payers</a:t>
            </a:r>
          </a:p>
        </p:txBody>
      </p:sp>
      <p:sp>
        <p:nvSpPr>
          <p:cNvPr id="4" name="Date Placeholder 3"/>
          <p:cNvSpPr>
            <a:spLocks noGrp="1"/>
          </p:cNvSpPr>
          <p:nvPr>
            <p:ph type="dt" sz="half" idx="10"/>
          </p:nvPr>
        </p:nvSpPr>
        <p:spPr/>
        <p:txBody>
          <a:bodyPr/>
          <a:lstStyle/>
          <a:p>
            <a:fld id="{89504B5E-D157-40EB-AB86-8AC0F9447B88}" type="datetime1">
              <a:rPr lang="en-US" smtClean="0"/>
              <a:t>11/20/14</a:t>
            </a:fld>
            <a:endParaRPr lang="en-US"/>
          </a:p>
        </p:txBody>
      </p:sp>
      <p:sp>
        <p:nvSpPr>
          <p:cNvPr id="5" name="Slide Number Placeholder 4"/>
          <p:cNvSpPr>
            <a:spLocks noGrp="1"/>
          </p:cNvSpPr>
          <p:nvPr>
            <p:ph type="sldNum" sz="quarter" idx="12"/>
          </p:nvPr>
        </p:nvSpPr>
        <p:spPr/>
        <p:txBody>
          <a:bodyPr/>
          <a:lstStyle/>
          <a:p>
            <a:fld id="{0729CA73-C0D0-4430-8FCC-4B834FCADC33}" type="slidenum">
              <a:rPr lang="en-US" smtClean="0"/>
              <a:pPr/>
              <a:t>8</a:t>
            </a:fld>
            <a:endParaRPr lang="en-US"/>
          </a:p>
        </p:txBody>
      </p:sp>
    </p:spTree>
    <p:extLst>
      <p:ext uri="{BB962C8B-B14F-4D97-AF65-F5344CB8AC3E}">
        <p14:creationId xmlns:p14="http://schemas.microsoft.com/office/powerpoint/2010/main" val="345609705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Notes on </a:t>
            </a:r>
            <a:r>
              <a:rPr lang="en-US" smtClean="0"/>
              <a:t>Table – Slide 7</a:t>
            </a:r>
            <a:endParaRPr lang="en-US" dirty="0"/>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527631233"/>
              </p:ext>
            </p:extLst>
          </p:nvPr>
        </p:nvGraphicFramePr>
        <p:xfrm>
          <a:off x="685800" y="1208246"/>
          <a:ext cx="7696200" cy="4811546"/>
        </p:xfrm>
        <a:graphic>
          <a:graphicData uri="http://schemas.openxmlformats.org/drawingml/2006/table">
            <a:tbl>
              <a:tblPr/>
              <a:tblGrid>
                <a:gridCol w="833899"/>
                <a:gridCol w="6862301"/>
              </a:tblGrid>
              <a:tr h="228603">
                <a:tc>
                  <a:txBody>
                    <a:bodyPr/>
                    <a:lstStyle/>
                    <a:p>
                      <a:pPr algn="l" fontAlgn="b"/>
                      <a:r>
                        <a:rPr lang="en-US" sz="1100" b="0" i="0" u="none" strike="noStrike" dirty="0">
                          <a:solidFill>
                            <a:srgbClr val="000000"/>
                          </a:solidFill>
                          <a:effectLst/>
                          <a:latin typeface="Calibri" panose="020F0502020204030204" pitchFamily="34" charset="0"/>
                        </a:rPr>
                        <a:t>CPT Code</a:t>
                      </a:r>
                    </a:p>
                  </a:txBody>
                  <a:tcPr marL="9525" marR="9525" marT="9525" marB="0" anchor="b">
                    <a:lnL>
                      <a:noFill/>
                    </a:lnL>
                    <a:lnR>
                      <a:noFill/>
                    </a:lnR>
                    <a:lnT>
                      <a:noFill/>
                    </a:lnT>
                    <a:lnB w="25400" cap="flat" cmpd="dbl" algn="ctr">
                      <a:solidFill>
                        <a:srgbClr val="000000"/>
                      </a:solidFill>
                      <a:prstDash val="solid"/>
                      <a:round/>
                      <a:headEnd type="none" w="med" len="med"/>
                      <a:tailEnd type="none" w="med" len="med"/>
                    </a:lnB>
                  </a:tcPr>
                </a:tc>
                <a:tc>
                  <a:txBody>
                    <a:bodyPr/>
                    <a:lstStyle/>
                    <a:p>
                      <a:pPr algn="l" fontAlgn="b"/>
                      <a:r>
                        <a:rPr lang="en-US" sz="1100" b="0" i="0" u="none" strike="noStrike">
                          <a:solidFill>
                            <a:srgbClr val="000000"/>
                          </a:solidFill>
                          <a:effectLst/>
                          <a:latin typeface="Calibri" panose="020F0502020204030204" pitchFamily="34" charset="0"/>
                        </a:rPr>
                        <a:t>Definition</a:t>
                      </a:r>
                    </a:p>
                  </a:txBody>
                  <a:tcPr marL="9525" marR="9525" marT="9525" marB="0" anchor="b">
                    <a:lnL>
                      <a:noFill/>
                    </a:lnL>
                    <a:lnR>
                      <a:noFill/>
                    </a:lnR>
                    <a:lnT>
                      <a:noFill/>
                    </a:lnT>
                    <a:lnB w="25400" cap="flat" cmpd="dbl" algn="ctr">
                      <a:solidFill>
                        <a:srgbClr val="000000"/>
                      </a:solidFill>
                      <a:prstDash val="solid"/>
                      <a:round/>
                      <a:headEnd type="none" w="med" len="med"/>
                      <a:tailEnd type="none" w="med" len="med"/>
                    </a:lnB>
                  </a:tcPr>
                </a:tc>
              </a:tr>
              <a:tr h="228603">
                <a:tc>
                  <a:txBody>
                    <a:bodyPr/>
                    <a:lstStyle/>
                    <a:p>
                      <a:pPr algn="l" fontAlgn="b"/>
                      <a:r>
                        <a:rPr lang="en-US" sz="1100" b="0" i="0" u="none" strike="noStrike">
                          <a:solidFill>
                            <a:srgbClr val="000000"/>
                          </a:solidFill>
                          <a:effectLst/>
                          <a:latin typeface="Calibri" panose="020F0502020204030204" pitchFamily="34" charset="0"/>
                        </a:rPr>
                        <a:t>99213</a:t>
                      </a:r>
                    </a:p>
                  </a:txBody>
                  <a:tcPr marL="9525" marR="9525" marT="9525" marB="0" anchor="b">
                    <a:lnL>
                      <a:noFill/>
                    </a:lnL>
                    <a:lnR>
                      <a:noFill/>
                    </a:lnR>
                    <a:lnT w="25400" cap="flat" cmpd="dbl" algn="ctr">
                      <a:solidFill>
                        <a:srgbClr val="000000"/>
                      </a:solidFill>
                      <a:prstDash val="solid"/>
                      <a:round/>
                      <a:headEnd type="none" w="med" len="med"/>
                      <a:tailEnd type="none" w="med" len="med"/>
                    </a:lnT>
                    <a:lnB>
                      <a:noFill/>
                    </a:lnB>
                  </a:tcPr>
                </a:tc>
                <a:tc>
                  <a:txBody>
                    <a:bodyPr/>
                    <a:lstStyle/>
                    <a:p>
                      <a:pPr algn="l" fontAlgn="b"/>
                      <a:r>
                        <a:rPr lang="en-US" sz="900" b="0" i="0" u="none" strike="noStrike">
                          <a:solidFill>
                            <a:srgbClr val="000000"/>
                          </a:solidFill>
                          <a:effectLst/>
                          <a:latin typeface="Calibri" panose="020F0502020204030204" pitchFamily="34" charset="0"/>
                        </a:rPr>
                        <a:t>Established patient office or other outpatient visit, typically 15 minutes</a:t>
                      </a:r>
                    </a:p>
                  </a:txBody>
                  <a:tcPr marL="9525" marR="9525" marT="9525" marB="0" anchor="b">
                    <a:lnL>
                      <a:noFill/>
                    </a:lnL>
                    <a:lnR>
                      <a:noFill/>
                    </a:lnR>
                    <a:lnT w="25400" cap="flat" cmpd="dbl" algn="ctr">
                      <a:solidFill>
                        <a:srgbClr val="000000"/>
                      </a:solidFill>
                      <a:prstDash val="solid"/>
                      <a:round/>
                      <a:headEnd type="none" w="med" len="med"/>
                      <a:tailEnd type="none" w="med" len="med"/>
                    </a:lnT>
                    <a:lnB>
                      <a:noFill/>
                    </a:lnB>
                  </a:tcPr>
                </a:tc>
              </a:tr>
              <a:tr h="217717">
                <a:tc>
                  <a:txBody>
                    <a:bodyPr/>
                    <a:lstStyle/>
                    <a:p>
                      <a:pPr algn="l" fontAlgn="b"/>
                      <a:r>
                        <a:rPr lang="en-US" sz="1100" b="0" i="0" u="none" strike="noStrike">
                          <a:solidFill>
                            <a:srgbClr val="000000"/>
                          </a:solidFill>
                          <a:effectLst/>
                          <a:latin typeface="Calibri" panose="020F0502020204030204" pitchFamily="34" charset="0"/>
                        </a:rPr>
                        <a:t>99214</a:t>
                      </a:r>
                    </a:p>
                  </a:txBody>
                  <a:tcPr marL="9525" marR="9525" marT="9525" marB="0" anchor="b">
                    <a:lnL>
                      <a:noFill/>
                    </a:lnL>
                    <a:lnR>
                      <a:noFill/>
                    </a:lnR>
                    <a:lnT>
                      <a:noFill/>
                    </a:lnT>
                    <a:lnB>
                      <a:noFill/>
                    </a:lnB>
                  </a:tcPr>
                </a:tc>
                <a:tc>
                  <a:txBody>
                    <a:bodyPr/>
                    <a:lstStyle/>
                    <a:p>
                      <a:pPr algn="l" fontAlgn="b"/>
                      <a:r>
                        <a:rPr lang="en-US" sz="900" b="0" i="0" u="none" strike="noStrike">
                          <a:solidFill>
                            <a:srgbClr val="000000"/>
                          </a:solidFill>
                          <a:effectLst/>
                          <a:latin typeface="Calibri" panose="020F0502020204030204" pitchFamily="34" charset="0"/>
                        </a:rPr>
                        <a:t>Established patient office or other outpatient, visit typically 25 minutes</a:t>
                      </a:r>
                    </a:p>
                  </a:txBody>
                  <a:tcPr marL="9525" marR="9525" marT="9525" marB="0" anchor="b">
                    <a:lnL>
                      <a:noFill/>
                    </a:lnL>
                    <a:lnR>
                      <a:noFill/>
                    </a:lnR>
                    <a:lnT>
                      <a:noFill/>
                    </a:lnT>
                    <a:lnB>
                      <a:noFill/>
                    </a:lnB>
                  </a:tcPr>
                </a:tc>
              </a:tr>
              <a:tr h="217717">
                <a:tc>
                  <a:txBody>
                    <a:bodyPr/>
                    <a:lstStyle/>
                    <a:p>
                      <a:pPr algn="l" fontAlgn="b"/>
                      <a:r>
                        <a:rPr lang="en-US" sz="1100" b="0" i="0" u="none" strike="noStrike">
                          <a:solidFill>
                            <a:srgbClr val="000000"/>
                          </a:solidFill>
                          <a:effectLst/>
                          <a:latin typeface="Calibri" panose="020F0502020204030204" pitchFamily="34" charset="0"/>
                        </a:rPr>
                        <a:t>90471</a:t>
                      </a:r>
                    </a:p>
                  </a:txBody>
                  <a:tcPr marL="9525" marR="9525" marT="9525" marB="0" anchor="b">
                    <a:lnL>
                      <a:noFill/>
                    </a:lnL>
                    <a:lnR>
                      <a:noFill/>
                    </a:lnR>
                    <a:lnT>
                      <a:noFill/>
                    </a:lnT>
                    <a:lnB>
                      <a:noFill/>
                    </a:lnB>
                  </a:tcPr>
                </a:tc>
                <a:tc>
                  <a:txBody>
                    <a:bodyPr/>
                    <a:lstStyle/>
                    <a:p>
                      <a:pPr algn="l" fontAlgn="b"/>
                      <a:r>
                        <a:rPr lang="en-US" sz="900" b="0" i="0" u="none" strike="noStrike">
                          <a:solidFill>
                            <a:srgbClr val="000000"/>
                          </a:solidFill>
                          <a:effectLst/>
                          <a:latin typeface="Calibri" panose="020F0502020204030204" pitchFamily="34" charset="0"/>
                        </a:rPr>
                        <a:t>Administration of 1 vaccine</a:t>
                      </a:r>
                    </a:p>
                  </a:txBody>
                  <a:tcPr marL="9525" marR="9525" marT="9525" marB="0" anchor="b">
                    <a:lnL>
                      <a:noFill/>
                    </a:lnL>
                    <a:lnR>
                      <a:noFill/>
                    </a:lnR>
                    <a:lnT>
                      <a:noFill/>
                    </a:lnT>
                    <a:lnB>
                      <a:noFill/>
                    </a:lnB>
                  </a:tcPr>
                </a:tc>
              </a:tr>
              <a:tr h="217717">
                <a:tc>
                  <a:txBody>
                    <a:bodyPr/>
                    <a:lstStyle/>
                    <a:p>
                      <a:pPr algn="l" fontAlgn="b"/>
                      <a:r>
                        <a:rPr lang="en-US" sz="1100" b="0" i="0" u="none" strike="noStrike">
                          <a:solidFill>
                            <a:srgbClr val="000000"/>
                          </a:solidFill>
                          <a:effectLst/>
                          <a:latin typeface="Calibri" panose="020F0502020204030204" pitchFamily="34" charset="0"/>
                        </a:rPr>
                        <a:t>99396</a:t>
                      </a:r>
                    </a:p>
                  </a:txBody>
                  <a:tcPr marL="9525" marR="9525" marT="9525" marB="0" anchor="b">
                    <a:lnL>
                      <a:noFill/>
                    </a:lnL>
                    <a:lnR>
                      <a:noFill/>
                    </a:lnR>
                    <a:lnT>
                      <a:noFill/>
                    </a:lnT>
                    <a:lnB>
                      <a:noFill/>
                    </a:lnB>
                  </a:tcPr>
                </a:tc>
                <a:tc>
                  <a:txBody>
                    <a:bodyPr/>
                    <a:lstStyle/>
                    <a:p>
                      <a:pPr algn="l" fontAlgn="b"/>
                      <a:r>
                        <a:rPr lang="en-US" sz="900" b="0" i="0" u="none" strike="noStrike">
                          <a:solidFill>
                            <a:srgbClr val="000000"/>
                          </a:solidFill>
                          <a:effectLst/>
                          <a:latin typeface="Calibri" panose="020F0502020204030204" pitchFamily="34" charset="0"/>
                        </a:rPr>
                        <a:t>Established patient periodic preventive medicine examination age 40-64 years</a:t>
                      </a:r>
                    </a:p>
                  </a:txBody>
                  <a:tcPr marL="9525" marR="9525" marT="9525" marB="0" anchor="b">
                    <a:lnL>
                      <a:noFill/>
                    </a:lnL>
                    <a:lnR>
                      <a:noFill/>
                    </a:lnR>
                    <a:lnT>
                      <a:noFill/>
                    </a:lnT>
                    <a:lnB>
                      <a:noFill/>
                    </a:lnB>
                  </a:tcPr>
                </a:tc>
              </a:tr>
              <a:tr h="217717">
                <a:tc>
                  <a:txBody>
                    <a:bodyPr/>
                    <a:lstStyle/>
                    <a:p>
                      <a:pPr algn="l" fontAlgn="b"/>
                      <a:r>
                        <a:rPr lang="en-US" sz="1100" b="0" i="0" u="none" strike="noStrike">
                          <a:solidFill>
                            <a:srgbClr val="000000"/>
                          </a:solidFill>
                          <a:effectLst/>
                          <a:latin typeface="Calibri" panose="020F0502020204030204" pitchFamily="34" charset="0"/>
                        </a:rPr>
                        <a:t>36415</a:t>
                      </a:r>
                    </a:p>
                  </a:txBody>
                  <a:tcPr marL="9525" marR="9525" marT="9525" marB="0" anchor="b">
                    <a:lnL>
                      <a:noFill/>
                    </a:lnL>
                    <a:lnR>
                      <a:noFill/>
                    </a:lnR>
                    <a:lnT>
                      <a:noFill/>
                    </a:lnT>
                    <a:lnB>
                      <a:noFill/>
                    </a:lnB>
                  </a:tcPr>
                </a:tc>
                <a:tc>
                  <a:txBody>
                    <a:bodyPr/>
                    <a:lstStyle/>
                    <a:p>
                      <a:pPr algn="l" fontAlgn="b"/>
                      <a:r>
                        <a:rPr lang="en-US" sz="900" b="0" i="0" u="none" strike="noStrike">
                          <a:solidFill>
                            <a:srgbClr val="000000"/>
                          </a:solidFill>
                          <a:effectLst/>
                          <a:latin typeface="Calibri" panose="020F0502020204030204" pitchFamily="34" charset="0"/>
                        </a:rPr>
                        <a:t>Insertion of needle into vein for collection of blood sample</a:t>
                      </a:r>
                    </a:p>
                  </a:txBody>
                  <a:tcPr marL="9525" marR="9525" marT="9525" marB="0" anchor="b">
                    <a:lnL>
                      <a:noFill/>
                    </a:lnL>
                    <a:lnR>
                      <a:noFill/>
                    </a:lnR>
                    <a:lnT>
                      <a:noFill/>
                    </a:lnT>
                    <a:lnB>
                      <a:noFill/>
                    </a:lnB>
                  </a:tcPr>
                </a:tc>
              </a:tr>
              <a:tr h="217717">
                <a:tc>
                  <a:txBody>
                    <a:bodyPr/>
                    <a:lstStyle/>
                    <a:p>
                      <a:pPr algn="l" fontAlgn="b"/>
                      <a:r>
                        <a:rPr lang="en-US" sz="1100" b="0" i="0" u="none" strike="noStrike">
                          <a:solidFill>
                            <a:srgbClr val="000000"/>
                          </a:solidFill>
                          <a:effectLst/>
                          <a:latin typeface="Calibri" panose="020F0502020204030204" pitchFamily="34" charset="0"/>
                        </a:rPr>
                        <a:t>90460</a:t>
                      </a:r>
                    </a:p>
                  </a:txBody>
                  <a:tcPr marL="9525" marR="9525" marT="9525" marB="0" anchor="b">
                    <a:lnL>
                      <a:noFill/>
                    </a:lnL>
                    <a:lnR>
                      <a:noFill/>
                    </a:lnR>
                    <a:lnT>
                      <a:noFill/>
                    </a:lnT>
                    <a:lnB>
                      <a:noFill/>
                    </a:lnB>
                  </a:tcPr>
                </a:tc>
                <a:tc>
                  <a:txBody>
                    <a:bodyPr/>
                    <a:lstStyle/>
                    <a:p>
                      <a:pPr algn="l" fontAlgn="b"/>
                      <a:r>
                        <a:rPr lang="en-US" sz="900" b="0" i="0" u="none" strike="noStrike">
                          <a:solidFill>
                            <a:srgbClr val="000000"/>
                          </a:solidFill>
                          <a:effectLst/>
                          <a:latin typeface="Calibri" panose="020F0502020204030204" pitchFamily="34" charset="0"/>
                        </a:rPr>
                        <a:t>Admin. of first vaccine or toxoid component through 18 years of age with counseling</a:t>
                      </a:r>
                    </a:p>
                  </a:txBody>
                  <a:tcPr marL="9525" marR="9525" marT="9525" marB="0" anchor="b">
                    <a:lnL>
                      <a:noFill/>
                    </a:lnL>
                    <a:lnR>
                      <a:noFill/>
                    </a:lnR>
                    <a:lnT>
                      <a:noFill/>
                    </a:lnT>
                    <a:lnB>
                      <a:noFill/>
                    </a:lnB>
                  </a:tcPr>
                </a:tc>
              </a:tr>
              <a:tr h="217717">
                <a:tc>
                  <a:txBody>
                    <a:bodyPr/>
                    <a:lstStyle/>
                    <a:p>
                      <a:pPr algn="l" fontAlgn="b"/>
                      <a:r>
                        <a:rPr lang="en-US" sz="1100" b="0" i="0" u="none" strike="noStrike" dirty="0">
                          <a:solidFill>
                            <a:srgbClr val="000000"/>
                          </a:solidFill>
                          <a:effectLst/>
                          <a:latin typeface="Calibri" panose="020F0502020204030204" pitchFamily="34" charset="0"/>
                        </a:rPr>
                        <a:t>90658</a:t>
                      </a:r>
                    </a:p>
                  </a:txBody>
                  <a:tcPr marL="9525" marR="9525" marT="9525" marB="0" anchor="b">
                    <a:lnL>
                      <a:noFill/>
                    </a:lnL>
                    <a:lnR>
                      <a:noFill/>
                    </a:lnR>
                    <a:lnT>
                      <a:noFill/>
                    </a:lnT>
                    <a:lnB>
                      <a:noFill/>
                    </a:lnB>
                  </a:tcPr>
                </a:tc>
                <a:tc>
                  <a:txBody>
                    <a:bodyPr/>
                    <a:lstStyle/>
                    <a:p>
                      <a:pPr algn="l" fontAlgn="b"/>
                      <a:r>
                        <a:rPr lang="en-US" sz="900" b="0" i="0" u="none" strike="noStrike">
                          <a:solidFill>
                            <a:srgbClr val="000000"/>
                          </a:solidFill>
                          <a:effectLst/>
                          <a:latin typeface="Calibri" panose="020F0502020204030204" pitchFamily="34" charset="0"/>
                        </a:rPr>
                        <a:t>Vaccine for influenza for injection into muscle, patient age 3 years and older</a:t>
                      </a:r>
                    </a:p>
                  </a:txBody>
                  <a:tcPr marL="9525" marR="9525" marT="9525" marB="0" anchor="b">
                    <a:lnL>
                      <a:noFill/>
                    </a:lnL>
                    <a:lnR>
                      <a:noFill/>
                    </a:lnR>
                    <a:lnT>
                      <a:noFill/>
                    </a:lnT>
                    <a:lnB>
                      <a:noFill/>
                    </a:lnB>
                  </a:tcPr>
                </a:tc>
              </a:tr>
              <a:tr h="217717">
                <a:tc>
                  <a:txBody>
                    <a:bodyPr/>
                    <a:lstStyle/>
                    <a:p>
                      <a:pPr algn="l" fontAlgn="b"/>
                      <a:r>
                        <a:rPr lang="en-US" sz="1100" b="0" i="0" u="none" strike="noStrike">
                          <a:solidFill>
                            <a:srgbClr val="000000"/>
                          </a:solidFill>
                          <a:effectLst/>
                          <a:latin typeface="Calibri" panose="020F0502020204030204" pitchFamily="34" charset="0"/>
                        </a:rPr>
                        <a:t>90472</a:t>
                      </a:r>
                    </a:p>
                  </a:txBody>
                  <a:tcPr marL="9525" marR="9525" marT="9525" marB="0" anchor="b">
                    <a:lnL>
                      <a:noFill/>
                    </a:lnL>
                    <a:lnR>
                      <a:noFill/>
                    </a:lnR>
                    <a:lnT>
                      <a:noFill/>
                    </a:lnT>
                    <a:lnB>
                      <a:noFill/>
                    </a:lnB>
                  </a:tcPr>
                </a:tc>
                <a:tc>
                  <a:txBody>
                    <a:bodyPr/>
                    <a:lstStyle/>
                    <a:p>
                      <a:pPr algn="l" fontAlgn="b"/>
                      <a:r>
                        <a:rPr lang="en-US" sz="900" b="0" i="0" u="none" strike="noStrike">
                          <a:solidFill>
                            <a:srgbClr val="000000"/>
                          </a:solidFill>
                          <a:effectLst/>
                          <a:latin typeface="Calibri" panose="020F0502020204030204" pitchFamily="34" charset="0"/>
                        </a:rPr>
                        <a:t>Administration of vaccine</a:t>
                      </a:r>
                    </a:p>
                  </a:txBody>
                  <a:tcPr marL="9525" marR="9525" marT="9525" marB="0" anchor="b">
                    <a:lnL>
                      <a:noFill/>
                    </a:lnL>
                    <a:lnR>
                      <a:noFill/>
                    </a:lnR>
                    <a:lnT>
                      <a:noFill/>
                    </a:lnT>
                    <a:lnB>
                      <a:noFill/>
                    </a:lnB>
                  </a:tcPr>
                </a:tc>
              </a:tr>
              <a:tr h="217717">
                <a:tc>
                  <a:txBody>
                    <a:bodyPr/>
                    <a:lstStyle/>
                    <a:p>
                      <a:pPr algn="l" fontAlgn="b"/>
                      <a:r>
                        <a:rPr lang="en-US" sz="1100" b="0" i="0" u="none" strike="noStrike">
                          <a:solidFill>
                            <a:srgbClr val="000000"/>
                          </a:solidFill>
                          <a:effectLst/>
                          <a:latin typeface="Calibri" panose="020F0502020204030204" pitchFamily="34" charset="0"/>
                        </a:rPr>
                        <a:t>99395</a:t>
                      </a:r>
                    </a:p>
                  </a:txBody>
                  <a:tcPr marL="9525" marR="9525" marT="9525" marB="0" anchor="b">
                    <a:lnL>
                      <a:noFill/>
                    </a:lnL>
                    <a:lnR>
                      <a:noFill/>
                    </a:lnR>
                    <a:lnT>
                      <a:noFill/>
                    </a:lnT>
                    <a:lnB>
                      <a:noFill/>
                    </a:lnB>
                  </a:tcPr>
                </a:tc>
                <a:tc>
                  <a:txBody>
                    <a:bodyPr/>
                    <a:lstStyle/>
                    <a:p>
                      <a:pPr algn="l" fontAlgn="b"/>
                      <a:r>
                        <a:rPr lang="en-US" sz="900" b="0" i="0" u="none" strike="noStrike">
                          <a:solidFill>
                            <a:srgbClr val="000000"/>
                          </a:solidFill>
                          <a:effectLst/>
                          <a:latin typeface="Calibri" panose="020F0502020204030204" pitchFamily="34" charset="0"/>
                        </a:rPr>
                        <a:t>Established patient periodic preventive medicine examination age 18-39 years</a:t>
                      </a:r>
                    </a:p>
                  </a:txBody>
                  <a:tcPr marL="9525" marR="9525" marT="9525" marB="0" anchor="b">
                    <a:lnL>
                      <a:noFill/>
                    </a:lnL>
                    <a:lnR>
                      <a:noFill/>
                    </a:lnR>
                    <a:lnT>
                      <a:noFill/>
                    </a:lnT>
                    <a:lnB>
                      <a:noFill/>
                    </a:lnB>
                  </a:tcPr>
                </a:tc>
              </a:tr>
              <a:tr h="217717">
                <a:tc>
                  <a:txBody>
                    <a:bodyPr/>
                    <a:lstStyle/>
                    <a:p>
                      <a:pPr algn="l" fontAlgn="b"/>
                      <a:r>
                        <a:rPr lang="en-US" sz="1100" b="0" i="0" u="none" strike="noStrike">
                          <a:solidFill>
                            <a:srgbClr val="000000"/>
                          </a:solidFill>
                          <a:effectLst/>
                          <a:latin typeface="Calibri" panose="020F0502020204030204" pitchFamily="34" charset="0"/>
                        </a:rPr>
                        <a:t>87880</a:t>
                      </a:r>
                    </a:p>
                  </a:txBody>
                  <a:tcPr marL="9525" marR="9525" marT="9525" marB="0" anchor="b">
                    <a:lnL>
                      <a:noFill/>
                    </a:lnL>
                    <a:lnR>
                      <a:noFill/>
                    </a:lnR>
                    <a:lnT>
                      <a:noFill/>
                    </a:lnT>
                    <a:lnB>
                      <a:noFill/>
                    </a:lnB>
                  </a:tcPr>
                </a:tc>
                <a:tc>
                  <a:txBody>
                    <a:bodyPr/>
                    <a:lstStyle/>
                    <a:p>
                      <a:pPr algn="l" fontAlgn="b"/>
                      <a:r>
                        <a:rPr lang="en-US" sz="900" b="0" i="0" u="none" strike="noStrike">
                          <a:solidFill>
                            <a:srgbClr val="000000"/>
                          </a:solidFill>
                          <a:effectLst/>
                          <a:latin typeface="Calibri" panose="020F0502020204030204" pitchFamily="34" charset="0"/>
                        </a:rPr>
                        <a:t>Strep test (Streptococcus, group A)</a:t>
                      </a:r>
                    </a:p>
                  </a:txBody>
                  <a:tcPr marL="9525" marR="9525" marT="9525" marB="0" anchor="b">
                    <a:lnL>
                      <a:noFill/>
                    </a:lnL>
                    <a:lnR>
                      <a:noFill/>
                    </a:lnR>
                    <a:lnT>
                      <a:noFill/>
                    </a:lnT>
                    <a:lnB>
                      <a:noFill/>
                    </a:lnB>
                  </a:tcPr>
                </a:tc>
              </a:tr>
              <a:tr h="217717">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17717">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17717">
                <a:tc gridSpan="2">
                  <a:txBody>
                    <a:bodyPr/>
                    <a:lstStyle/>
                    <a:p>
                      <a:pPr algn="l" fontAlgn="b"/>
                      <a:r>
                        <a:rPr lang="en-US" sz="900" b="0" i="0" u="none" strike="noStrike">
                          <a:solidFill>
                            <a:srgbClr val="000000"/>
                          </a:solidFill>
                          <a:effectLst/>
                          <a:latin typeface="Calibri" panose="020F0502020204030204" pitchFamily="34" charset="0"/>
                        </a:rPr>
                        <a:t>Practices are limited to those participating in the Blueprint for Health.  Identification of ownership by the Blueprint.</a:t>
                      </a:r>
                    </a:p>
                  </a:txBody>
                  <a:tcPr marL="9525" marR="9525" marT="9525" marB="0" anchor="b">
                    <a:lnL>
                      <a:noFill/>
                    </a:lnL>
                    <a:lnR>
                      <a:noFill/>
                    </a:lnR>
                    <a:lnT>
                      <a:noFill/>
                    </a:lnT>
                    <a:lnB>
                      <a:noFill/>
                    </a:lnB>
                  </a:tcPr>
                </a:tc>
                <a:tc hMerge="1">
                  <a:txBody>
                    <a:bodyPr/>
                    <a:lstStyle/>
                    <a:p>
                      <a:endParaRPr lang="en-US"/>
                    </a:p>
                  </a:txBody>
                  <a:tcPr/>
                </a:tc>
              </a:tr>
              <a:tr h="217717">
                <a:tc gridSpan="2">
                  <a:txBody>
                    <a:bodyPr/>
                    <a:lstStyle/>
                    <a:p>
                      <a:pPr algn="l" fontAlgn="b"/>
                      <a:r>
                        <a:rPr lang="en-US" sz="900" b="0" i="0" u="none" strike="noStrike">
                          <a:solidFill>
                            <a:srgbClr val="000000"/>
                          </a:solidFill>
                          <a:effectLst/>
                          <a:latin typeface="Calibri" panose="020F0502020204030204" pitchFamily="34" charset="0"/>
                        </a:rPr>
                        <a:t>Selection and ordering of codes is based on all occurrances, including those with modifiers.  Average price is calculated only for those </a:t>
                      </a:r>
                    </a:p>
                  </a:txBody>
                  <a:tcPr marL="9525" marR="9525" marT="9525" marB="0" anchor="b">
                    <a:lnL>
                      <a:noFill/>
                    </a:lnL>
                    <a:lnR>
                      <a:noFill/>
                    </a:lnR>
                    <a:lnT>
                      <a:noFill/>
                    </a:lnT>
                    <a:lnB>
                      <a:noFill/>
                    </a:lnB>
                  </a:tcPr>
                </a:tc>
                <a:tc hMerge="1">
                  <a:txBody>
                    <a:bodyPr/>
                    <a:lstStyle/>
                    <a:p>
                      <a:endParaRPr lang="en-US"/>
                    </a:p>
                  </a:txBody>
                  <a:tcPr/>
                </a:tc>
              </a:tr>
              <a:tr h="217717">
                <a:tc gridSpan="2">
                  <a:txBody>
                    <a:bodyPr/>
                    <a:lstStyle/>
                    <a:p>
                      <a:pPr algn="l" fontAlgn="b"/>
                      <a:r>
                        <a:rPr lang="en-US" sz="900" b="0" i="0" u="none" strike="noStrike">
                          <a:solidFill>
                            <a:srgbClr val="000000"/>
                          </a:solidFill>
                          <a:effectLst/>
                          <a:latin typeface="Calibri" panose="020F0502020204030204" pitchFamily="34" charset="0"/>
                        </a:rPr>
                        <a:t>services with no reported modifier.</a:t>
                      </a:r>
                    </a:p>
                  </a:txBody>
                  <a:tcPr marL="9525" marR="9525" marT="9525" marB="0" anchor="b">
                    <a:lnL>
                      <a:noFill/>
                    </a:lnL>
                    <a:lnR>
                      <a:noFill/>
                    </a:lnR>
                    <a:lnT>
                      <a:noFill/>
                    </a:lnT>
                    <a:lnB>
                      <a:noFill/>
                    </a:lnB>
                  </a:tcPr>
                </a:tc>
                <a:tc hMerge="1">
                  <a:txBody>
                    <a:bodyPr/>
                    <a:lstStyle/>
                    <a:p>
                      <a:endParaRPr lang="en-US"/>
                    </a:p>
                  </a:txBody>
                  <a:tcPr/>
                </a:tc>
              </a:tr>
              <a:tr h="217717">
                <a:tc gridSpan="2">
                  <a:txBody>
                    <a:bodyPr/>
                    <a:lstStyle/>
                    <a:p>
                      <a:pPr algn="l" fontAlgn="b"/>
                      <a:r>
                        <a:rPr lang="en-US" sz="900" b="0" i="0" u="none" strike="noStrike">
                          <a:solidFill>
                            <a:srgbClr val="000000"/>
                          </a:solidFill>
                          <a:effectLst/>
                          <a:latin typeface="Calibri" panose="020F0502020204030204" pitchFamily="34" charset="0"/>
                        </a:rPr>
                        <a:t>Allowed price is the sum of payer and patient payments and excludes any subsequent payments</a:t>
                      </a:r>
                    </a:p>
                  </a:txBody>
                  <a:tcPr marL="9525" marR="9525" marT="9525" marB="0" anchor="b">
                    <a:lnL>
                      <a:noFill/>
                    </a:lnL>
                    <a:lnR>
                      <a:noFill/>
                    </a:lnR>
                    <a:lnT>
                      <a:noFill/>
                    </a:lnT>
                    <a:lnB>
                      <a:noFill/>
                    </a:lnB>
                  </a:tcPr>
                </a:tc>
                <a:tc hMerge="1">
                  <a:txBody>
                    <a:bodyPr/>
                    <a:lstStyle/>
                    <a:p>
                      <a:endParaRPr lang="en-US"/>
                    </a:p>
                  </a:txBody>
                  <a:tcPr/>
                </a:tc>
              </a:tr>
              <a:tr h="217717">
                <a:tc gridSpan="2">
                  <a:txBody>
                    <a:bodyPr/>
                    <a:lstStyle/>
                    <a:p>
                      <a:pPr algn="l" fontAlgn="b"/>
                      <a:r>
                        <a:rPr lang="en-US" sz="900" b="1" i="0" u="none" strike="noStrike">
                          <a:solidFill>
                            <a:srgbClr val="000000"/>
                          </a:solidFill>
                          <a:effectLst/>
                          <a:latin typeface="Calibri" panose="020F0502020204030204" pitchFamily="34" charset="0"/>
                        </a:rPr>
                        <a:t>Bold</a:t>
                      </a:r>
                      <a:r>
                        <a:rPr lang="en-US" sz="900" b="0" i="0" u="none" strike="noStrike">
                          <a:solidFill>
                            <a:srgbClr val="000000"/>
                          </a:solidFill>
                          <a:effectLst/>
                          <a:latin typeface="Calibri" panose="020F0502020204030204" pitchFamily="34" charset="0"/>
                        </a:rPr>
                        <a:t> indicates highest allowed price for that service</a:t>
                      </a:r>
                    </a:p>
                  </a:txBody>
                  <a:tcPr marL="9525" marR="9525" marT="9525" marB="0" anchor="b">
                    <a:lnL>
                      <a:noFill/>
                    </a:lnL>
                    <a:lnR>
                      <a:noFill/>
                    </a:lnR>
                    <a:lnT>
                      <a:noFill/>
                    </a:lnT>
                    <a:lnB>
                      <a:noFill/>
                    </a:lnB>
                  </a:tcPr>
                </a:tc>
                <a:tc hMerge="1">
                  <a:txBody>
                    <a:bodyPr/>
                    <a:lstStyle/>
                    <a:p>
                      <a:endParaRPr lang="en-US"/>
                    </a:p>
                  </a:txBody>
                  <a:tcPr/>
                </a:tc>
              </a:tr>
              <a:tr h="217717">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9525" marR="9525" marT="9525" marB="0" anchor="b">
                    <a:lnL>
                      <a:noFill/>
                    </a:lnL>
                    <a:lnR>
                      <a:noFill/>
                    </a:lnR>
                    <a:lnT>
                      <a:noFill/>
                    </a:lnT>
                    <a:lnB>
                      <a:noFill/>
                    </a:lnB>
                  </a:tcPr>
                </a:tc>
              </a:tr>
              <a:tr h="217717">
                <a:tc gridSpan="2">
                  <a:txBody>
                    <a:bodyPr/>
                    <a:lstStyle/>
                    <a:p>
                      <a:pPr algn="l" fontAlgn="b"/>
                      <a:r>
                        <a:rPr lang="en-US" sz="900" b="0" i="0" u="none" strike="noStrike">
                          <a:solidFill>
                            <a:srgbClr val="000000"/>
                          </a:solidFill>
                          <a:effectLst/>
                          <a:latin typeface="Calibri" panose="020F0502020204030204" pitchFamily="34" charset="0"/>
                        </a:rPr>
                        <a:t>CPT® codes, descriptions and other data are copyright 1966, 1970, 1973,</a:t>
                      </a:r>
                    </a:p>
                  </a:txBody>
                  <a:tcPr marL="9525" marR="9525" marT="9525" marB="0" anchor="b">
                    <a:lnL>
                      <a:noFill/>
                    </a:lnL>
                    <a:lnR>
                      <a:noFill/>
                    </a:lnR>
                    <a:lnT>
                      <a:noFill/>
                    </a:lnT>
                    <a:lnB>
                      <a:noFill/>
                    </a:lnB>
                  </a:tcPr>
                </a:tc>
                <a:tc hMerge="1">
                  <a:txBody>
                    <a:bodyPr/>
                    <a:lstStyle/>
                    <a:p>
                      <a:endParaRPr lang="en-US"/>
                    </a:p>
                  </a:txBody>
                  <a:tcPr/>
                </a:tc>
              </a:tr>
              <a:tr h="217717">
                <a:tc gridSpan="2">
                  <a:txBody>
                    <a:bodyPr/>
                    <a:lstStyle/>
                    <a:p>
                      <a:pPr algn="l" fontAlgn="b"/>
                      <a:r>
                        <a:rPr lang="en-US" sz="900" b="0" i="0" u="none" strike="noStrike">
                          <a:solidFill>
                            <a:srgbClr val="000000"/>
                          </a:solidFill>
                          <a:effectLst/>
                          <a:latin typeface="Calibri" panose="020F0502020204030204" pitchFamily="34" charset="0"/>
                        </a:rPr>
                        <a:t>1977, 1981, 1983-2014 American Medical Association. All rights reserved.</a:t>
                      </a:r>
                    </a:p>
                  </a:txBody>
                  <a:tcPr marL="9525" marR="9525" marT="9525" marB="0" anchor="b">
                    <a:lnL>
                      <a:noFill/>
                    </a:lnL>
                    <a:lnR>
                      <a:noFill/>
                    </a:lnR>
                    <a:lnT>
                      <a:noFill/>
                    </a:lnT>
                    <a:lnB>
                      <a:noFill/>
                    </a:lnB>
                  </a:tcPr>
                </a:tc>
                <a:tc hMerge="1">
                  <a:txBody>
                    <a:bodyPr/>
                    <a:lstStyle/>
                    <a:p>
                      <a:endParaRPr lang="en-US"/>
                    </a:p>
                  </a:txBody>
                  <a:tcPr/>
                </a:tc>
              </a:tr>
              <a:tr h="217717">
                <a:tc gridSpan="2">
                  <a:txBody>
                    <a:bodyPr/>
                    <a:lstStyle/>
                    <a:p>
                      <a:pPr algn="l" fontAlgn="b"/>
                      <a:r>
                        <a:rPr lang="en-US" sz="900" b="0" i="0" u="none" strike="noStrike" dirty="0">
                          <a:solidFill>
                            <a:srgbClr val="000000"/>
                          </a:solidFill>
                          <a:effectLst/>
                          <a:latin typeface="Calibri" panose="020F0502020204030204" pitchFamily="34" charset="0"/>
                        </a:rPr>
                        <a:t>CPT is a registered trademark of the American Medical Association.</a:t>
                      </a:r>
                    </a:p>
                  </a:txBody>
                  <a:tcPr marL="9525" marR="9525" marT="9525" marB="0" anchor="b">
                    <a:lnL>
                      <a:noFill/>
                    </a:lnL>
                    <a:lnR>
                      <a:noFill/>
                    </a:lnR>
                    <a:lnT>
                      <a:noFill/>
                    </a:lnT>
                    <a:lnB>
                      <a:noFill/>
                    </a:lnB>
                  </a:tcPr>
                </a:tc>
                <a:tc hMerge="1">
                  <a:txBody>
                    <a:bodyPr/>
                    <a:lstStyle/>
                    <a:p>
                      <a:endParaRPr lang="en-US"/>
                    </a:p>
                  </a:txBody>
                  <a:tcPr/>
                </a:tc>
              </a:tr>
            </a:tbl>
          </a:graphicData>
        </a:graphic>
      </p:graphicFrame>
      <p:sp>
        <p:nvSpPr>
          <p:cNvPr id="4" name="Date Placeholder 3"/>
          <p:cNvSpPr>
            <a:spLocks noGrp="1"/>
          </p:cNvSpPr>
          <p:nvPr>
            <p:ph type="dt" sz="half" idx="10"/>
          </p:nvPr>
        </p:nvSpPr>
        <p:spPr/>
        <p:txBody>
          <a:bodyPr/>
          <a:lstStyle/>
          <a:p>
            <a:fld id="{89504B5E-D157-40EB-AB86-8AC0F9447B88}" type="datetime1">
              <a:rPr lang="en-US" smtClean="0"/>
              <a:t>11/20/14</a:t>
            </a:fld>
            <a:endParaRPr lang="en-US"/>
          </a:p>
        </p:txBody>
      </p:sp>
      <p:sp>
        <p:nvSpPr>
          <p:cNvPr id="5" name="Slide Number Placeholder 4"/>
          <p:cNvSpPr>
            <a:spLocks noGrp="1"/>
          </p:cNvSpPr>
          <p:nvPr>
            <p:ph type="sldNum" sz="quarter" idx="12"/>
          </p:nvPr>
        </p:nvSpPr>
        <p:spPr/>
        <p:txBody>
          <a:bodyPr/>
          <a:lstStyle/>
          <a:p>
            <a:fld id="{0729CA73-C0D0-4430-8FCC-4B834FCADC33}" type="slidenum">
              <a:rPr lang="en-US" smtClean="0"/>
              <a:pPr/>
              <a:t>9</a:t>
            </a:fld>
            <a:endParaRPr lang="en-US"/>
          </a:p>
        </p:txBody>
      </p:sp>
    </p:spTree>
    <p:extLst>
      <p:ext uri="{BB962C8B-B14F-4D97-AF65-F5344CB8AC3E}">
        <p14:creationId xmlns:p14="http://schemas.microsoft.com/office/powerpoint/2010/main" val="1192339671"/>
      </p:ext>
    </p:extLst>
  </p:cSld>
  <p:clrMapOvr>
    <a:masterClrMapping/>
  </p:clrMapOvr>
</p:sld>
</file>

<file path=ppt/theme/theme1.xml><?xml version="1.0" encoding="utf-8"?>
<a:theme xmlns:a="http://schemas.openxmlformats.org/drawingml/2006/main" name="general hcr template">
  <a:themeElements>
    <a:clrScheme name="VERMONT">
      <a:dk1>
        <a:srgbClr val="000000"/>
      </a:dk1>
      <a:lt1>
        <a:srgbClr val="FFFFFF"/>
      </a:lt1>
      <a:dk2>
        <a:srgbClr val="006600"/>
      </a:dk2>
      <a:lt2>
        <a:srgbClr val="1C1C1C"/>
      </a:lt2>
      <a:accent1>
        <a:srgbClr val="99CC00"/>
      </a:accent1>
      <a:accent2>
        <a:srgbClr val="B2B2B2"/>
      </a:accent2>
      <a:accent3>
        <a:srgbClr val="FFCC00"/>
      </a:accent3>
      <a:accent4>
        <a:srgbClr val="CC0000"/>
      </a:accent4>
      <a:accent5>
        <a:srgbClr val="A7D101"/>
      </a:accent5>
      <a:accent6>
        <a:srgbClr val="008080"/>
      </a:accent6>
      <a:hlink>
        <a:srgbClr val="000000"/>
      </a:hlink>
      <a:folHlink>
        <a:srgbClr val="797CA9"/>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435</TotalTime>
  <Words>797</Words>
  <Application>Microsoft Macintosh PowerPoint</Application>
  <PresentationFormat>On-screen Show (4:3)</PresentationFormat>
  <Paragraphs>173</Paragraphs>
  <Slides>9</Slides>
  <Notes>0</Notes>
  <HiddenSlides>0</HiddenSlides>
  <MMClips>0</MMClips>
  <ScaleCrop>false</ScaleCrop>
  <HeadingPairs>
    <vt:vector size="4" baseType="variant">
      <vt:variant>
        <vt:lpstr>Theme</vt:lpstr>
      </vt:variant>
      <vt:variant>
        <vt:i4>2</vt:i4>
      </vt:variant>
      <vt:variant>
        <vt:lpstr>Slide Titles</vt:lpstr>
      </vt:variant>
      <vt:variant>
        <vt:i4>9</vt:i4>
      </vt:variant>
    </vt:vector>
  </HeadingPairs>
  <TitlesOfParts>
    <vt:vector size="11" baseType="lpstr">
      <vt:lpstr>general hcr template</vt:lpstr>
      <vt:lpstr>Custom Design</vt:lpstr>
      <vt:lpstr>  Physician Practices Report Update</vt:lpstr>
      <vt:lpstr>Legislature’s Question</vt:lpstr>
      <vt:lpstr>What are the factors driving variation?</vt:lpstr>
      <vt:lpstr>Variation - Public Payer analysis</vt:lpstr>
      <vt:lpstr>Medicare &amp; Medicaid</vt:lpstr>
      <vt:lpstr>Variation – Commercial analysis</vt:lpstr>
      <vt:lpstr>Variation in Top 10 Codes</vt:lpstr>
      <vt:lpstr>Draft AOA Recommendation</vt:lpstr>
      <vt:lpstr>Notes on Table – Slide 7</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Vermont Health Care Reform:  Overview and Update</dc:title>
  <dc:creator>marisa.melamed</dc:creator>
  <cp:lastModifiedBy>Robin Lunge</cp:lastModifiedBy>
  <cp:revision>24</cp:revision>
  <dcterms:created xsi:type="dcterms:W3CDTF">2014-10-24T14:44:46Z</dcterms:created>
  <dcterms:modified xsi:type="dcterms:W3CDTF">2014-11-20T12:17:28Z</dcterms:modified>
</cp:coreProperties>
</file>