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3" r:id="rId2"/>
  </p:sldMasterIdLst>
  <p:notesMasterIdLst>
    <p:notesMasterId r:id="rId12"/>
  </p:notesMasterIdLst>
  <p:sldIdLst>
    <p:sldId id="258"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16" y="-2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D74AF3-93AA-4657-A4FD-D59CC234C9A9}" type="datetimeFigureOut">
              <a:rPr lang="en-US" smtClean="0"/>
              <a:pPr/>
              <a:t>11/20/14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32B617-2DA8-46D6-AC92-961E8AC9000E}" type="slidenum">
              <a:rPr lang="en-US" smtClean="0"/>
              <a:pPr/>
              <a:t>‹#›</a:t>
            </a:fld>
            <a:endParaRPr lang="en-US"/>
          </a:p>
        </p:txBody>
      </p:sp>
    </p:spTree>
    <p:extLst>
      <p:ext uri="{BB962C8B-B14F-4D97-AF65-F5344CB8AC3E}">
        <p14:creationId xmlns:p14="http://schemas.microsoft.com/office/powerpoint/2010/main" val="2076199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2813A9C7-A6C1-4400-8A41-CDF8B44B49B0}" type="datetime1">
              <a:rPr lang="en-US" smtClean="0"/>
              <a:t>11/20/14</a:t>
            </a:fld>
            <a:endParaRPr lang="en-US"/>
          </a:p>
        </p:txBody>
      </p:sp>
      <p:sp>
        <p:nvSpPr>
          <p:cNvPr id="5" name="Slide Number Placeholder 5"/>
          <p:cNvSpPr>
            <a:spLocks noGrp="1"/>
          </p:cNvSpPr>
          <p:nvPr>
            <p:ph type="sldNum" sz="quarter" idx="11"/>
          </p:nvPr>
        </p:nvSpPr>
        <p:spPr/>
        <p:txBody>
          <a:bodyPr/>
          <a:lstStyle>
            <a:lvl1pPr>
              <a:defRPr/>
            </a:lvl1pPr>
          </a:lstStyle>
          <a:p>
            <a:fld id="{0729CA73-C0D0-4430-8FCC-4B834FCADC3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D57F241-4EDD-4F17-8E16-6349178C1B5A}" type="datetime1">
              <a:rPr lang="en-US" smtClean="0"/>
              <a:t>11/20/14</a:t>
            </a:fld>
            <a:endParaRPr lang="en-US"/>
          </a:p>
        </p:txBody>
      </p:sp>
      <p:sp>
        <p:nvSpPr>
          <p:cNvPr id="6" name="Slide Number Placeholder 5"/>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26ADB88-D6F3-4FD3-8FDA-030E82E1B7DB}" type="datetime1">
              <a:rPr lang="en-US" smtClean="0"/>
              <a:t>11/20/14</a:t>
            </a:fld>
            <a:endParaRPr lang="en-US"/>
          </a:p>
        </p:txBody>
      </p:sp>
      <p:sp>
        <p:nvSpPr>
          <p:cNvPr id="6" name="Slide Number Placeholder 5"/>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C5F3373-FF77-4A15-B7A2-377F374D2559}" type="datetime1">
              <a:rPr lang="en-US" smtClean="0"/>
              <a:t>11/20/14</a:t>
            </a:fld>
            <a:endParaRPr lang="en-US"/>
          </a:p>
        </p:txBody>
      </p:sp>
      <p:sp>
        <p:nvSpPr>
          <p:cNvPr id="4" name="Slide Number Placeholder 3"/>
          <p:cNvSpPr>
            <a:spLocks noGrp="1"/>
          </p:cNvSpPr>
          <p:nvPr>
            <p:ph type="sldNum" sz="quarter" idx="11"/>
          </p:nvPr>
        </p:nvSpPr>
        <p:spPr/>
        <p:txBody>
          <a:bodyPr/>
          <a:lstStyle/>
          <a:p>
            <a:fld id="{0729CA73-C0D0-4430-8FCC-4B834FCADC33}" type="slidenum">
              <a:rPr lang="en-US" smtClean="0"/>
              <a:pPr/>
              <a:t>‹#›</a:t>
            </a:fld>
            <a:endParaRPr lang="en-US"/>
          </a:p>
        </p:txBody>
      </p:sp>
    </p:spTree>
    <p:extLst>
      <p:ext uri="{BB962C8B-B14F-4D97-AF65-F5344CB8AC3E}">
        <p14:creationId xmlns:p14="http://schemas.microsoft.com/office/powerpoint/2010/main" val="2072259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121F7E-F7A1-4A2A-A641-C11372BFD7D0}" type="datetime1">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212958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452220-3518-480B-87E3-D91E30AB4FF1}" type="datetime1">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3236034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54EF75-763E-4D65-A3DC-C234F8DC1B48}" type="datetime1">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3167179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5DDA0B-E513-4785-A284-73FD650198D0}" type="datetime1">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3482679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702680-0079-4BD3-8757-132FED1340C9}" type="datetime1">
              <a:rPr lang="en-US" smtClean="0"/>
              <a:t>11/20/14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36583119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560D98-40D9-4783-85B4-0C45538FD76F}" type="datetime1">
              <a:rPr lang="en-US" smtClean="0"/>
              <a:t>11/20/14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5166389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4EA22C-A824-418B-BD3C-0005CA23B0CB}" type="datetime1">
              <a:rPr lang="en-US" smtClean="0"/>
              <a:t>11/20/14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4114260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9504B5E-D157-40EB-AB86-8AC0F9447B88}" type="datetime1">
              <a:rPr lang="en-US" smtClean="0"/>
              <a:t>11/20/14</a:t>
            </a:fld>
            <a:endParaRPr lang="en-US"/>
          </a:p>
        </p:txBody>
      </p:sp>
      <p:sp>
        <p:nvSpPr>
          <p:cNvPr id="6" name="Slide Number Placeholder 5"/>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7"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F216A9-7AEE-4665-967B-4EA1EA73034A}" type="datetime1">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350794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AFCD24-9E3C-4913-80F3-1B6AC06D2080}" type="datetime1">
              <a:rPr lang="en-US" smtClean="0"/>
              <a:t>11/20/14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36670852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07653D-044A-4FF0-8397-A319BBED9215}" type="datetime1">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2904075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CC4EE8-B967-40D3-8E50-4D0D8DFA7832}" type="datetime1">
              <a:rPr lang="en-US" smtClean="0"/>
              <a:t>11/20/14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9B693-C191-4C81-8ECC-66535167624D}" type="slidenum">
              <a:rPr lang="en-US" smtClean="0"/>
              <a:pPr/>
              <a:t>‹#›</a:t>
            </a:fld>
            <a:endParaRPr lang="en-US"/>
          </a:p>
        </p:txBody>
      </p:sp>
    </p:spTree>
    <p:extLst>
      <p:ext uri="{BB962C8B-B14F-4D97-AF65-F5344CB8AC3E}">
        <p14:creationId xmlns:p14="http://schemas.microsoft.com/office/powerpoint/2010/main" val="2379481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5EC11EE-8514-4FC4-9385-9788BF15C3B4}" type="datetime1">
              <a:rPr lang="en-US" smtClean="0"/>
              <a:t>11/20/14</a:t>
            </a:fld>
            <a:endParaRPr lang="en-US"/>
          </a:p>
        </p:txBody>
      </p:sp>
      <p:sp>
        <p:nvSpPr>
          <p:cNvPr id="6" name="Slide Number Placeholder 5"/>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7"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AFE4262-58EF-4917-8E1C-F7BD424F496C}" type="datetime1">
              <a:rPr lang="en-US" smtClean="0"/>
              <a:t>11/20/14</a:t>
            </a:fld>
            <a:endParaRPr lang="en-US"/>
          </a:p>
        </p:txBody>
      </p:sp>
      <p:sp>
        <p:nvSpPr>
          <p:cNvPr id="7" name="Slide Number Placeholder 6"/>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8"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020B1C8E-AD88-4DA9-8E05-85F2CD5F30FF}" type="datetime1">
              <a:rPr lang="en-US" smtClean="0"/>
              <a:t>11/20/14</a:t>
            </a:fld>
            <a:endParaRPr lang="en-US"/>
          </a:p>
        </p:txBody>
      </p:sp>
      <p:sp>
        <p:nvSpPr>
          <p:cNvPr id="9" name="Slide Number Placeholder 8"/>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10" name="Footer Placeholder 4"/>
          <p:cNvSpPr>
            <a:spLocks noGrp="1"/>
          </p:cNvSpPr>
          <p:nvPr>
            <p:ph type="ftr" sz="quarter" idx="1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56616" y="0"/>
            <a:ext cx="8229600" cy="9144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6C13A37F-EBAD-412B-BCB6-F430EA601236}" type="datetime1">
              <a:rPr lang="en-US" smtClean="0"/>
              <a:t>11/20/14</a:t>
            </a:fld>
            <a:endParaRPr lang="en-US"/>
          </a:p>
        </p:txBody>
      </p:sp>
      <p:sp>
        <p:nvSpPr>
          <p:cNvPr id="5" name="Slide Number Placeholder 4"/>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6"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142E691-5D17-4AA3-9BAD-49C639148AD6}" type="datetime1">
              <a:rPr lang="en-US" smtClean="0"/>
              <a:t>11/20/14</a:t>
            </a:fld>
            <a:endParaRPr lang="en-US"/>
          </a:p>
        </p:txBody>
      </p:sp>
      <p:sp>
        <p:nvSpPr>
          <p:cNvPr id="4" name="Slide Number Placeholder 3"/>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5"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2846A9D-0EB1-4F26-B29F-B438752A2B60}" type="datetime1">
              <a:rPr lang="en-US" smtClean="0"/>
              <a:t>11/20/14</a:t>
            </a:fld>
            <a:endParaRPr lang="en-US"/>
          </a:p>
        </p:txBody>
      </p:sp>
      <p:sp>
        <p:nvSpPr>
          <p:cNvPr id="7" name="Slide Number Placeholder 6"/>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8"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E69EE1B9-685E-4A49-B3DE-9EA3F439F483}" type="datetime1">
              <a:rPr lang="en-US" smtClean="0"/>
              <a:t>11/20/14</a:t>
            </a:fld>
            <a:endParaRPr lang="en-US"/>
          </a:p>
        </p:txBody>
      </p:sp>
      <p:sp>
        <p:nvSpPr>
          <p:cNvPr id="7" name="Slide Number Placeholder 6"/>
          <p:cNvSpPr>
            <a:spLocks noGrp="1"/>
          </p:cNvSpPr>
          <p:nvPr>
            <p:ph type="sldNum" sz="quarter" idx="12"/>
          </p:nvPr>
        </p:nvSpPr>
        <p:spPr/>
        <p:txBody>
          <a:bodyPr/>
          <a:lstStyle>
            <a:lvl1pPr>
              <a:defRPr/>
            </a:lvl1pPr>
          </a:lstStyle>
          <a:p>
            <a:fld id="{0729CA73-C0D0-4430-8FCC-4B834FCADC33}" type="slidenum">
              <a:rPr lang="en-US" smtClean="0"/>
              <a:pPr/>
              <a:t>‹#›</a:t>
            </a:fld>
            <a:endParaRPr lang="en-US"/>
          </a:p>
        </p:txBody>
      </p:sp>
      <p:sp>
        <p:nvSpPr>
          <p:cNvPr id="8"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357188" y="26988"/>
            <a:ext cx="8229600" cy="914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328613" y="1096963"/>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381000" y="6435728"/>
            <a:ext cx="2133600" cy="390524"/>
          </a:xfrm>
          <a:prstGeom prst="rect">
            <a:avLst/>
          </a:prstGeom>
        </p:spPr>
        <p:txBody>
          <a:bodyPr vert="horz" lIns="91440" tIns="45720" rIns="91440" bIns="45720" rtlCol="0" anchor="ctr"/>
          <a:lstStyle>
            <a:lvl1pPr algn="l" fontAlgn="auto">
              <a:spcBef>
                <a:spcPts val="0"/>
              </a:spcBef>
              <a:spcAft>
                <a:spcPts val="0"/>
              </a:spcAft>
              <a:defRPr sz="1200" smtClean="0">
                <a:solidFill>
                  <a:schemeClr val="bg2">
                    <a:lumMod val="75000"/>
                    <a:lumOff val="25000"/>
                  </a:schemeClr>
                </a:solidFill>
                <a:latin typeface="+mn-lt"/>
                <a:cs typeface="+mn-cs"/>
              </a:defRPr>
            </a:lvl1pPr>
          </a:lstStyle>
          <a:p>
            <a:fld id="{8CEA8542-25F7-4333-BB7A-5B82FB0B0420}" type="datetime1">
              <a:rPr lang="en-US" smtClean="0"/>
              <a:t>11/20/14</a:t>
            </a:fld>
            <a:endParaRPr lang="en-US" dirty="0"/>
          </a:p>
        </p:txBody>
      </p:sp>
      <p:sp>
        <p:nvSpPr>
          <p:cNvPr id="6" name="Slide Number Placeholder 5"/>
          <p:cNvSpPr>
            <a:spLocks noGrp="1"/>
          </p:cNvSpPr>
          <p:nvPr>
            <p:ph type="sldNum" sz="quarter" idx="4"/>
          </p:nvPr>
        </p:nvSpPr>
        <p:spPr>
          <a:xfrm>
            <a:off x="5791200" y="6467476"/>
            <a:ext cx="381000" cy="314324"/>
          </a:xfrm>
          <a:prstGeom prst="rect">
            <a:avLst/>
          </a:prstGeom>
        </p:spPr>
        <p:txBody>
          <a:bodyPr vert="horz" lIns="91440" tIns="45720" rIns="91440" bIns="45720" rtlCol="0" anchor="t"/>
          <a:lstStyle>
            <a:lvl1pPr algn="r" fontAlgn="auto">
              <a:spcBef>
                <a:spcPts val="0"/>
              </a:spcBef>
              <a:spcAft>
                <a:spcPts val="0"/>
              </a:spcAft>
              <a:defRPr sz="1200" smtClean="0">
                <a:solidFill>
                  <a:schemeClr val="bg2">
                    <a:lumMod val="75000"/>
                    <a:lumOff val="25000"/>
                  </a:schemeClr>
                </a:solidFill>
                <a:latin typeface="+mn-lt"/>
                <a:cs typeface="+mn-cs"/>
              </a:defRPr>
            </a:lvl1pPr>
          </a:lstStyle>
          <a:p>
            <a:fld id="{0729CA73-C0D0-4430-8FCC-4B834FCADC33}" type="slidenum">
              <a:rPr lang="en-US" smtClean="0"/>
              <a:pPr/>
              <a:t>‹#›</a:t>
            </a:fld>
            <a:endParaRPr lang="en-US" dirty="0"/>
          </a:p>
        </p:txBody>
      </p:sp>
      <p:sp>
        <p:nvSpPr>
          <p:cNvPr id="12" name="Rectangle 11"/>
          <p:cNvSpPr/>
          <p:nvPr/>
        </p:nvSpPr>
        <p:spPr>
          <a:xfrm>
            <a:off x="0" y="914400"/>
            <a:ext cx="9144000" cy="64008"/>
          </a:xfrm>
          <a:prstGeom prst="rect">
            <a:avLst/>
          </a:prstGeom>
          <a:solidFill>
            <a:schemeClr val="bg2">
              <a:lumMod val="25000"/>
              <a:lumOff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2" descr="C:\Users\Marisa.Melamed\AppData\Local\Microsoft\Windows\Temporary Internet Files\Content.Outlook\FLGPDKTN\health care reform 2C.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400800" y="6086476"/>
            <a:ext cx="2743200" cy="76200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3"/>
          </p:nvPr>
        </p:nvSpPr>
        <p:spPr>
          <a:xfrm>
            <a:off x="2590800" y="644207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p:txStyles>
    <p:titleStyle>
      <a:lvl1pPr algn="l" rtl="0" eaLnBrk="1" fontAlgn="base" hangingPunct="1">
        <a:spcBef>
          <a:spcPct val="0"/>
        </a:spcBef>
        <a:spcAft>
          <a:spcPct val="0"/>
        </a:spcAft>
        <a:defRPr sz="3600" b="1" kern="1200">
          <a:solidFill>
            <a:schemeClr val="tx2"/>
          </a:solidFill>
          <a:latin typeface="Calibri" pitchFamily="34" charset="0"/>
          <a:ea typeface="+mj-ea"/>
          <a:cs typeface="Calibri" pitchFamily="34" charset="0"/>
        </a:defRPr>
      </a:lvl1pPr>
      <a:lvl2pPr algn="l" rtl="0" eaLnBrk="1" fontAlgn="base" hangingPunct="1">
        <a:spcBef>
          <a:spcPct val="0"/>
        </a:spcBef>
        <a:spcAft>
          <a:spcPct val="0"/>
        </a:spcAft>
        <a:defRPr sz="3600" b="1">
          <a:solidFill>
            <a:schemeClr val="tx2"/>
          </a:solidFill>
          <a:latin typeface="Calibri" pitchFamily="34" charset="0"/>
          <a:cs typeface="Calibri" pitchFamily="34" charset="0"/>
        </a:defRPr>
      </a:lvl2pPr>
      <a:lvl3pPr algn="l" rtl="0" eaLnBrk="1" fontAlgn="base" hangingPunct="1">
        <a:spcBef>
          <a:spcPct val="0"/>
        </a:spcBef>
        <a:spcAft>
          <a:spcPct val="0"/>
        </a:spcAft>
        <a:defRPr sz="3600" b="1">
          <a:solidFill>
            <a:schemeClr val="tx2"/>
          </a:solidFill>
          <a:latin typeface="Calibri" pitchFamily="34" charset="0"/>
          <a:cs typeface="Calibri" pitchFamily="34" charset="0"/>
        </a:defRPr>
      </a:lvl3pPr>
      <a:lvl4pPr algn="l" rtl="0" eaLnBrk="1" fontAlgn="base" hangingPunct="1">
        <a:spcBef>
          <a:spcPct val="0"/>
        </a:spcBef>
        <a:spcAft>
          <a:spcPct val="0"/>
        </a:spcAft>
        <a:defRPr sz="3600" b="1">
          <a:solidFill>
            <a:schemeClr val="tx2"/>
          </a:solidFill>
          <a:latin typeface="Calibri" pitchFamily="34" charset="0"/>
          <a:cs typeface="Calibri" pitchFamily="34" charset="0"/>
        </a:defRPr>
      </a:lvl4pPr>
      <a:lvl5pPr algn="l" rtl="0" eaLnBrk="1" fontAlgn="base" hangingPunct="1">
        <a:spcBef>
          <a:spcPct val="0"/>
        </a:spcBef>
        <a:spcAft>
          <a:spcPct val="0"/>
        </a:spcAft>
        <a:defRPr sz="3600" b="1">
          <a:solidFill>
            <a:schemeClr val="tx2"/>
          </a:solidFill>
          <a:latin typeface="Calibri" pitchFamily="34" charset="0"/>
          <a:cs typeface="Calibri" pitchFamily="34" charset="0"/>
        </a:defRPr>
      </a:lvl5pPr>
      <a:lvl6pPr marL="457200" algn="l" rtl="0" eaLnBrk="1" fontAlgn="base" hangingPunct="1">
        <a:spcBef>
          <a:spcPct val="0"/>
        </a:spcBef>
        <a:spcAft>
          <a:spcPct val="0"/>
        </a:spcAft>
        <a:defRPr sz="3600" b="1">
          <a:solidFill>
            <a:schemeClr val="tx2"/>
          </a:solidFill>
          <a:latin typeface="Calibri" pitchFamily="34" charset="0"/>
          <a:cs typeface="Calibri" pitchFamily="34" charset="0"/>
        </a:defRPr>
      </a:lvl6pPr>
      <a:lvl7pPr marL="914400" algn="l" rtl="0" eaLnBrk="1" fontAlgn="base" hangingPunct="1">
        <a:spcBef>
          <a:spcPct val="0"/>
        </a:spcBef>
        <a:spcAft>
          <a:spcPct val="0"/>
        </a:spcAft>
        <a:defRPr sz="3600" b="1">
          <a:solidFill>
            <a:schemeClr val="tx2"/>
          </a:solidFill>
          <a:latin typeface="Calibri" pitchFamily="34" charset="0"/>
          <a:cs typeface="Calibri" pitchFamily="34" charset="0"/>
        </a:defRPr>
      </a:lvl7pPr>
      <a:lvl8pPr marL="1371600" algn="l" rtl="0" eaLnBrk="1" fontAlgn="base" hangingPunct="1">
        <a:spcBef>
          <a:spcPct val="0"/>
        </a:spcBef>
        <a:spcAft>
          <a:spcPct val="0"/>
        </a:spcAft>
        <a:defRPr sz="3600" b="1">
          <a:solidFill>
            <a:schemeClr val="tx2"/>
          </a:solidFill>
          <a:latin typeface="Calibri" pitchFamily="34" charset="0"/>
          <a:cs typeface="Calibri" pitchFamily="34" charset="0"/>
        </a:defRPr>
      </a:lvl8pPr>
      <a:lvl9pPr marL="1828800" algn="l" rtl="0" eaLnBrk="1" fontAlgn="base" hangingPunct="1">
        <a:spcBef>
          <a:spcPct val="0"/>
        </a:spcBef>
        <a:spcAft>
          <a:spcPct val="0"/>
        </a:spcAft>
        <a:defRPr sz="3600" b="1">
          <a:solidFill>
            <a:schemeClr val="tx2"/>
          </a:solidFill>
          <a:latin typeface="Calibri" pitchFamily="34" charset="0"/>
          <a:cs typeface="Calibri" pitchFamily="34" charset="0"/>
        </a:defRPr>
      </a:lvl9pPr>
    </p:titleStyle>
    <p:bodyStyle>
      <a:lvl1pPr marL="342900" indent="-342900" algn="l" rtl="0" eaLnBrk="1" fontAlgn="base" hangingPunct="1">
        <a:spcBef>
          <a:spcPct val="20000"/>
        </a:spcBef>
        <a:spcAft>
          <a:spcPct val="0"/>
        </a:spcAft>
        <a:buClr>
          <a:schemeClr val="accent1"/>
        </a:buClr>
        <a:buFont typeface="Wingdings" pitchFamily="2" charset="2"/>
        <a:buChar char="§"/>
        <a:defRPr sz="2800" kern="1200">
          <a:solidFill>
            <a:schemeClr val="tx1"/>
          </a:solidFill>
          <a:latin typeface="Calibri" pitchFamily="34" charset="0"/>
          <a:ea typeface="+mn-ea"/>
          <a:cs typeface="Calibri" pitchFamily="34" charset="0"/>
        </a:defRPr>
      </a:lvl1pPr>
      <a:lvl2pPr marL="742950" indent="-285750" algn="l" rtl="0" eaLnBrk="1" fontAlgn="base" hangingPunct="1">
        <a:spcBef>
          <a:spcPct val="20000"/>
        </a:spcBef>
        <a:spcAft>
          <a:spcPct val="0"/>
        </a:spcAft>
        <a:buClr>
          <a:schemeClr val="accent1"/>
        </a:buClr>
        <a:buFont typeface="Arial" charset="0"/>
        <a:buChar char="–"/>
        <a:defRPr sz="2400" kern="1200">
          <a:solidFill>
            <a:schemeClr val="tx1"/>
          </a:solidFill>
          <a:latin typeface="Calibri" pitchFamily="34" charset="0"/>
          <a:ea typeface="+mn-ea"/>
          <a:cs typeface="Calibri" pitchFamily="34" charset="0"/>
        </a:defRPr>
      </a:lvl2pPr>
      <a:lvl3pPr marL="1143000" indent="-228600" algn="l" rtl="0" eaLnBrk="1" fontAlgn="base" hangingPunct="1">
        <a:spcBef>
          <a:spcPct val="20000"/>
        </a:spcBef>
        <a:spcAft>
          <a:spcPct val="0"/>
        </a:spcAft>
        <a:buClr>
          <a:schemeClr val="accent1"/>
        </a:buClr>
        <a:buFont typeface="Arial" charset="0"/>
        <a:buChar char="•"/>
        <a:defRPr sz="2400" kern="1200">
          <a:solidFill>
            <a:schemeClr val="tx1"/>
          </a:solidFill>
          <a:latin typeface="Calibri" pitchFamily="34" charset="0"/>
          <a:ea typeface="+mn-ea"/>
          <a:cs typeface="Calibri" pitchFamily="34" charset="0"/>
        </a:defRPr>
      </a:lvl3pPr>
      <a:lvl4pPr marL="1600200" indent="-228600" algn="l" rtl="0" eaLnBrk="1" fontAlgn="base" hangingPunct="1">
        <a:spcBef>
          <a:spcPct val="20000"/>
        </a:spcBef>
        <a:spcAft>
          <a:spcPct val="0"/>
        </a:spcAft>
        <a:buClr>
          <a:schemeClr val="accent1"/>
        </a:buClr>
        <a:buFont typeface="Arial" charset="0"/>
        <a:buChar char="–"/>
        <a:defRPr sz="2400" kern="1200">
          <a:solidFill>
            <a:schemeClr val="tx1"/>
          </a:solidFill>
          <a:latin typeface="Calibri" pitchFamily="34" charset="0"/>
          <a:ea typeface="+mn-ea"/>
          <a:cs typeface="Calibri" pitchFamily="34" charset="0"/>
        </a:defRPr>
      </a:lvl4pPr>
      <a:lvl5pPr marL="2057400" indent="-228600" algn="l" rtl="0" eaLnBrk="1" fontAlgn="base" hangingPunct="1">
        <a:spcBef>
          <a:spcPct val="20000"/>
        </a:spcBef>
        <a:spcAft>
          <a:spcPct val="0"/>
        </a:spcAft>
        <a:buClr>
          <a:schemeClr val="accent1"/>
        </a:buClr>
        <a:buFont typeface="Arial" charset="0"/>
        <a:buChar char="»"/>
        <a:defRPr sz="2400" kern="1200">
          <a:solidFill>
            <a:schemeClr val="tx1"/>
          </a:solidFill>
          <a:latin typeface="Calibri" pitchFamily="34" charset="0"/>
          <a:ea typeface="+mn-ea"/>
          <a:cs typeface="Calibr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DFFDC8-7F09-4692-BA6F-3F89D5D0FB90}" type="datetime1">
              <a:rPr lang="en-US" smtClean="0"/>
              <a:t>11/20/14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9B693-C191-4C81-8ECC-66535167624D}" type="slidenum">
              <a:rPr lang="en-US" smtClean="0"/>
              <a:pPr/>
              <a:t>‹#›</a:t>
            </a:fld>
            <a:endParaRPr lang="en-US"/>
          </a:p>
        </p:txBody>
      </p:sp>
    </p:spTree>
    <p:extLst>
      <p:ext uri="{BB962C8B-B14F-4D97-AF65-F5344CB8AC3E}">
        <p14:creationId xmlns:p14="http://schemas.microsoft.com/office/powerpoint/2010/main" val="209095245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00088" y="1392238"/>
            <a:ext cx="7772400" cy="1470025"/>
          </a:xfrm>
        </p:spPr>
        <p:txBody>
          <a:bodyPr/>
          <a:lstStyle/>
          <a:p>
            <a:pPr algn="ctr" eaLnBrk="1" hangingPunct="1"/>
            <a:r>
              <a:rPr lang="en-US" sz="3600" dirty="0" smtClean="0">
                <a:solidFill>
                  <a:srgbClr val="003366"/>
                </a:solidFill>
              </a:rPr>
              <a:t/>
            </a:r>
            <a:br>
              <a:rPr lang="en-US" sz="3600" dirty="0" smtClean="0">
                <a:solidFill>
                  <a:srgbClr val="003366"/>
                </a:solidFill>
              </a:rPr>
            </a:br>
            <a:r>
              <a:rPr lang="en-US" dirty="0">
                <a:solidFill>
                  <a:srgbClr val="003366"/>
                </a:solidFill>
              </a:rPr>
              <a:t/>
            </a:r>
            <a:br>
              <a:rPr lang="en-US" dirty="0">
                <a:solidFill>
                  <a:srgbClr val="003366"/>
                </a:solidFill>
              </a:rPr>
            </a:br>
            <a:r>
              <a:rPr lang="en-US" dirty="0" smtClean="0">
                <a:solidFill>
                  <a:schemeClr val="tx2"/>
                </a:solidFill>
              </a:rPr>
              <a:t>Physician Practices Report Update</a:t>
            </a:r>
            <a:endParaRPr lang="en-US" sz="3600" dirty="0" smtClean="0">
              <a:solidFill>
                <a:schemeClr val="tx2"/>
              </a:solidFill>
            </a:endParaRPr>
          </a:p>
        </p:txBody>
      </p:sp>
      <p:sp>
        <p:nvSpPr>
          <p:cNvPr id="3075" name="Rectangle 3"/>
          <p:cNvSpPr>
            <a:spLocks noGrp="1" noChangeArrowheads="1"/>
          </p:cNvSpPr>
          <p:nvPr>
            <p:ph type="subTitle" idx="1"/>
          </p:nvPr>
        </p:nvSpPr>
        <p:spPr>
          <a:xfrm>
            <a:off x="957263" y="2852738"/>
            <a:ext cx="7010400" cy="2394176"/>
          </a:xfrm>
        </p:spPr>
        <p:txBody>
          <a:bodyPr/>
          <a:lstStyle/>
          <a:p>
            <a:pPr eaLnBrk="1" hangingPunct="1"/>
            <a:endParaRPr lang="en-US" sz="2000" dirty="0" smtClean="0">
              <a:solidFill>
                <a:schemeClr val="accent1">
                  <a:lumMod val="50000"/>
                </a:schemeClr>
              </a:solidFill>
            </a:endParaRPr>
          </a:p>
          <a:p>
            <a:r>
              <a:rPr lang="en-US" sz="1800" dirty="0" smtClean="0">
                <a:solidFill>
                  <a:schemeClr val="accent1">
                    <a:lumMod val="50000"/>
                  </a:schemeClr>
                </a:solidFill>
              </a:rPr>
              <a:t>Robin J. Lunge</a:t>
            </a:r>
          </a:p>
          <a:p>
            <a:r>
              <a:rPr lang="en-US" sz="1800" dirty="0" smtClean="0">
                <a:solidFill>
                  <a:schemeClr val="accent1">
                    <a:lumMod val="50000"/>
                  </a:schemeClr>
                </a:solidFill>
              </a:rPr>
              <a:t>Director of Health Care Reform</a:t>
            </a:r>
          </a:p>
          <a:p>
            <a:pPr eaLnBrk="1" hangingPunct="1"/>
            <a:endParaRPr lang="en-US" sz="1800" dirty="0" smtClean="0">
              <a:solidFill>
                <a:schemeClr val="accent1">
                  <a:lumMod val="50000"/>
                </a:schemeClr>
              </a:solidFill>
            </a:endParaRPr>
          </a:p>
          <a:p>
            <a:pPr eaLnBrk="1" hangingPunct="1"/>
            <a:r>
              <a:rPr lang="en-US" sz="1800" dirty="0" smtClean="0">
                <a:solidFill>
                  <a:schemeClr val="accent1">
                    <a:lumMod val="50000"/>
                  </a:schemeClr>
                </a:solidFill>
              </a:rPr>
              <a:t>November 20, 2014</a:t>
            </a:r>
          </a:p>
          <a:p>
            <a:pPr eaLnBrk="1" hangingPunct="1"/>
            <a:endParaRPr lang="en-US" sz="2000" dirty="0" smtClean="0">
              <a:solidFill>
                <a:schemeClr val="accent1">
                  <a:lumMod val="50000"/>
                </a:schemeClr>
              </a:solidFill>
            </a:endParaRPr>
          </a:p>
        </p:txBody>
      </p:sp>
    </p:spTree>
    <p:extLst>
      <p:ext uri="{BB962C8B-B14F-4D97-AF65-F5344CB8AC3E}">
        <p14:creationId xmlns:p14="http://schemas.microsoft.com/office/powerpoint/2010/main" val="132507197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Legislature’s Question</a:t>
            </a:r>
            <a:endParaRPr lang="en-US" dirty="0"/>
          </a:p>
        </p:txBody>
      </p:sp>
      <p:sp>
        <p:nvSpPr>
          <p:cNvPr id="3" name="Content Placeholder 2"/>
          <p:cNvSpPr>
            <a:spLocks noGrp="1"/>
          </p:cNvSpPr>
          <p:nvPr>
            <p:ph idx="1"/>
          </p:nvPr>
        </p:nvSpPr>
        <p:spPr/>
        <p:txBody>
          <a:bodyPr/>
          <a:lstStyle/>
          <a:p>
            <a:r>
              <a:rPr lang="en-US" dirty="0" smtClean="0"/>
              <a:t>Should the state prohibit health insurers from reimbursing physicians in independent practices at lower rates than those at which they reimburse physicians in hospital-owned practices?</a:t>
            </a:r>
          </a:p>
          <a:p>
            <a:pPr marL="0" indent="0">
              <a:buNone/>
            </a:pPr>
            <a:endParaRPr lang="en-US" dirty="0" smtClean="0"/>
          </a:p>
          <a:p>
            <a:r>
              <a:rPr lang="en-US" dirty="0" smtClean="0"/>
              <a:t>Focus of this question is on </a:t>
            </a:r>
            <a:r>
              <a:rPr lang="en-US" i="1" dirty="0" smtClean="0"/>
              <a:t>ownership</a:t>
            </a:r>
            <a:r>
              <a:rPr lang="en-US" dirty="0" smtClean="0"/>
              <a:t>, but there are multiple factors contributing to price variation.</a:t>
            </a:r>
          </a:p>
          <a:p>
            <a:pPr marL="0" indent="0">
              <a:buNone/>
            </a:pPr>
            <a:endParaRPr lang="en-US" dirty="0" smtClean="0"/>
          </a:p>
          <a:p>
            <a:endParaRPr lang="en-US" dirty="0"/>
          </a:p>
        </p:txBody>
      </p:sp>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2</a:t>
            </a:fld>
            <a:endParaRPr lang="en-US"/>
          </a:p>
        </p:txBody>
      </p:sp>
    </p:spTree>
    <p:extLst>
      <p:ext uri="{BB962C8B-B14F-4D97-AF65-F5344CB8AC3E}">
        <p14:creationId xmlns:p14="http://schemas.microsoft.com/office/powerpoint/2010/main" val="2980471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factors driving variation?</a:t>
            </a:r>
            <a:endParaRPr lang="en-US" dirty="0"/>
          </a:p>
        </p:txBody>
      </p:sp>
      <p:sp>
        <p:nvSpPr>
          <p:cNvPr id="3" name="Content Placeholder 2"/>
          <p:cNvSpPr>
            <a:spLocks noGrp="1"/>
          </p:cNvSpPr>
          <p:nvPr>
            <p:ph idx="1"/>
          </p:nvPr>
        </p:nvSpPr>
        <p:spPr/>
        <p:txBody>
          <a:bodyPr/>
          <a:lstStyle/>
          <a:p>
            <a:r>
              <a:rPr lang="en-US" dirty="0" smtClean="0"/>
              <a:t>Commercial insurance </a:t>
            </a:r>
          </a:p>
          <a:p>
            <a:pPr lvl="1"/>
            <a:r>
              <a:rPr lang="en-US" dirty="0" smtClean="0"/>
              <a:t>Negotiating power (or lack of) between insurer and a specific provider entity </a:t>
            </a:r>
          </a:p>
          <a:p>
            <a:pPr lvl="1"/>
            <a:r>
              <a:rPr lang="en-US" dirty="0" smtClean="0"/>
              <a:t>Differences in negotiating power among providers compared to each other (size; volume)</a:t>
            </a:r>
          </a:p>
          <a:p>
            <a:pPr lvl="1"/>
            <a:r>
              <a:rPr lang="en-US" dirty="0" smtClean="0"/>
              <a:t>Network design</a:t>
            </a:r>
          </a:p>
          <a:p>
            <a:pPr lvl="1"/>
            <a:r>
              <a:rPr lang="en-US" dirty="0" smtClean="0"/>
              <a:t>Academic medical centers</a:t>
            </a:r>
          </a:p>
          <a:p>
            <a:r>
              <a:rPr lang="en-US" dirty="0" smtClean="0"/>
              <a:t>Public payers (Medicare; Medicaid)</a:t>
            </a:r>
          </a:p>
          <a:p>
            <a:pPr lvl="1"/>
            <a:r>
              <a:rPr lang="en-US" dirty="0" smtClean="0"/>
              <a:t>Place of service (office versus hospital outpatient </a:t>
            </a:r>
            <a:r>
              <a:rPr lang="en-US" dirty="0" err="1" smtClean="0"/>
              <a:t>dept</a:t>
            </a:r>
            <a:r>
              <a:rPr lang="en-US" dirty="0" smtClean="0"/>
              <a:t>)</a:t>
            </a:r>
          </a:p>
          <a:p>
            <a:r>
              <a:rPr lang="en-US" dirty="0" smtClean="0"/>
              <a:t>Both </a:t>
            </a:r>
          </a:p>
          <a:p>
            <a:pPr lvl="1"/>
            <a:r>
              <a:rPr lang="en-US" dirty="0" smtClean="0"/>
              <a:t>Payment mechanism itself</a:t>
            </a:r>
          </a:p>
        </p:txBody>
      </p:sp>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3</a:t>
            </a:fld>
            <a:endParaRPr lang="en-US"/>
          </a:p>
        </p:txBody>
      </p:sp>
    </p:spTree>
    <p:extLst>
      <p:ext uri="{BB962C8B-B14F-4D97-AF65-F5344CB8AC3E}">
        <p14:creationId xmlns:p14="http://schemas.microsoft.com/office/powerpoint/2010/main" val="1840071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Variation - Public Payer analysis</a:t>
            </a:r>
            <a:endParaRPr lang="en-US" dirty="0"/>
          </a:p>
        </p:txBody>
      </p:sp>
      <p:sp>
        <p:nvSpPr>
          <p:cNvPr id="3" name="Content Placeholder 2"/>
          <p:cNvSpPr>
            <a:spLocks noGrp="1"/>
          </p:cNvSpPr>
          <p:nvPr>
            <p:ph idx="1"/>
          </p:nvPr>
        </p:nvSpPr>
        <p:spPr/>
        <p:txBody>
          <a:bodyPr/>
          <a:lstStyle/>
          <a:p>
            <a:r>
              <a:rPr lang="en-US" dirty="0" smtClean="0"/>
              <a:t>There is payment variation based on site of service</a:t>
            </a:r>
          </a:p>
          <a:p>
            <a:pPr lvl="1"/>
            <a:r>
              <a:rPr lang="en-US" dirty="0"/>
              <a:t>Not on </a:t>
            </a:r>
            <a:r>
              <a:rPr lang="en-US" i="1" dirty="0"/>
              <a:t>ownership</a:t>
            </a:r>
            <a:r>
              <a:rPr lang="en-US" dirty="0"/>
              <a:t> </a:t>
            </a:r>
            <a:r>
              <a:rPr lang="en-US" dirty="0" smtClean="0"/>
              <a:t>status</a:t>
            </a:r>
          </a:p>
          <a:p>
            <a:pPr lvl="1"/>
            <a:r>
              <a:rPr lang="en-US" dirty="0" smtClean="0"/>
              <a:t>Physician office setting (hospital-owned or independent):  fee for professional services; fee for practice expense</a:t>
            </a:r>
          </a:p>
          <a:p>
            <a:pPr lvl="1"/>
            <a:r>
              <a:rPr lang="en-US" dirty="0"/>
              <a:t>O</a:t>
            </a:r>
            <a:r>
              <a:rPr lang="en-US" dirty="0" smtClean="0"/>
              <a:t>utpatient hospital department:  fee for professional services; facility fee</a:t>
            </a:r>
          </a:p>
          <a:p>
            <a:r>
              <a:rPr lang="en-US" dirty="0" smtClean="0"/>
              <a:t>Professional service fee is the same across both settings</a:t>
            </a:r>
          </a:p>
          <a:p>
            <a:r>
              <a:rPr lang="en-US" dirty="0" smtClean="0"/>
              <a:t>Practice fee &amp; facility fee does vary</a:t>
            </a:r>
          </a:p>
          <a:p>
            <a:r>
              <a:rPr lang="en-US" dirty="0" smtClean="0"/>
              <a:t>Hospitals bill both ways, depending on the place the service is received</a:t>
            </a:r>
          </a:p>
          <a:p>
            <a:pPr lvl="1"/>
            <a:endParaRPr lang="en-US" dirty="0" smtClean="0"/>
          </a:p>
          <a:p>
            <a:pPr lvl="1"/>
            <a:endParaRPr lang="en-US" dirty="0" smtClean="0"/>
          </a:p>
          <a:p>
            <a:pPr lvl="1"/>
            <a:endParaRPr lang="en-US" dirty="0"/>
          </a:p>
        </p:txBody>
      </p:sp>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4</a:t>
            </a:fld>
            <a:endParaRPr lang="en-US"/>
          </a:p>
        </p:txBody>
      </p:sp>
    </p:spTree>
    <p:extLst>
      <p:ext uri="{BB962C8B-B14F-4D97-AF65-F5344CB8AC3E}">
        <p14:creationId xmlns:p14="http://schemas.microsoft.com/office/powerpoint/2010/main" val="1469362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Medicare &amp; Medicaid</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775368279"/>
              </p:ext>
            </p:extLst>
          </p:nvPr>
        </p:nvGraphicFramePr>
        <p:xfrm>
          <a:off x="533400" y="1295400"/>
          <a:ext cx="8001000" cy="4419600"/>
        </p:xfrm>
        <a:graphic>
          <a:graphicData uri="http://schemas.openxmlformats.org/drawingml/2006/table">
            <a:tbl>
              <a:tblPr firstRow="1" firstCol="1" bandRow="1">
                <a:tableStyleId>{5C22544A-7EE6-4342-B048-85BDC9FD1C3A}</a:tableStyleId>
              </a:tblPr>
              <a:tblGrid>
                <a:gridCol w="1100913"/>
                <a:gridCol w="3928287"/>
                <a:gridCol w="2971800"/>
              </a:tblGrid>
              <a:tr h="552450">
                <a:tc>
                  <a:txBody>
                    <a:bodyPr/>
                    <a:lstStyle/>
                    <a:p>
                      <a:pPr marL="0" marR="0">
                        <a:spcBef>
                          <a:spcPts val="0"/>
                        </a:spcBef>
                        <a:spcAft>
                          <a:spcPts val="0"/>
                        </a:spcAft>
                      </a:pPr>
                      <a:r>
                        <a:rPr lang="en-US" sz="1600" dirty="0">
                          <a:effectLst/>
                        </a:rPr>
                        <a:t>Payment System</a:t>
                      </a:r>
                      <a:endParaRPr lang="en-US" sz="14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a:effectLst/>
                        </a:rPr>
                        <a:t>Office</a:t>
                      </a:r>
                      <a:endParaRPr lang="en-US" sz="14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Outpatient</a:t>
                      </a:r>
                      <a:endParaRPr lang="en-US" sz="1400" dirty="0">
                        <a:effectLst/>
                        <a:latin typeface="Calibri"/>
                        <a:ea typeface="Calibri"/>
                        <a:cs typeface="Times New Roman"/>
                      </a:endParaRPr>
                    </a:p>
                  </a:txBody>
                  <a:tcPr marL="68580" marR="68580" marT="0" marB="0"/>
                </a:tc>
              </a:tr>
              <a:tr h="2486025">
                <a:tc>
                  <a:txBody>
                    <a:bodyPr/>
                    <a:lstStyle/>
                    <a:p>
                      <a:pPr marL="0" marR="0">
                        <a:spcBef>
                          <a:spcPts val="0"/>
                        </a:spcBef>
                        <a:spcAft>
                          <a:spcPts val="0"/>
                        </a:spcAft>
                      </a:pPr>
                      <a:r>
                        <a:rPr lang="en-US" sz="1600" dirty="0">
                          <a:effectLst/>
                        </a:rPr>
                        <a:t>Relative Costs</a:t>
                      </a:r>
                      <a:endParaRPr lang="en-US" sz="14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smtClean="0">
                          <a:effectLst/>
                        </a:rPr>
                        <a:t>Based </a:t>
                      </a:r>
                      <a:r>
                        <a:rPr lang="en-US" sz="1600" dirty="0">
                          <a:effectLst/>
                        </a:rPr>
                        <a:t>on national physician practice data on the direct costs of clinical labor, supplies and equipment for each service as well as survey data on the indirect costs of operating physician practices across different types of physician specialties.</a:t>
                      </a:r>
                      <a:endParaRPr lang="en-US" sz="1400" dirty="0">
                        <a:effectLst/>
                      </a:endParaRPr>
                    </a:p>
                    <a:p>
                      <a:pPr marL="0" marR="0">
                        <a:spcBef>
                          <a:spcPts val="0"/>
                        </a:spcBef>
                        <a:spcAft>
                          <a:spcPts val="0"/>
                        </a:spcAft>
                      </a:pPr>
                      <a:r>
                        <a:rPr lang="en-US" sz="1600" dirty="0">
                          <a:effectLst/>
                        </a:rPr>
                        <a:t>Referred to as “Practice Expense”; also includes costs associated with malpractice insurance.</a:t>
                      </a:r>
                      <a:endParaRPr lang="en-US" sz="14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smtClean="0">
                          <a:effectLst/>
                        </a:rPr>
                        <a:t>Based </a:t>
                      </a:r>
                      <a:r>
                        <a:rPr lang="en-US" sz="1600" dirty="0">
                          <a:effectLst/>
                        </a:rPr>
                        <a:t>on national Medicare cost report data on the departmental costs and two year historic utilization data.</a:t>
                      </a:r>
                      <a:endParaRPr lang="en-US" sz="1400" dirty="0">
                        <a:effectLst/>
                        <a:latin typeface="Calibri"/>
                        <a:ea typeface="Calibri"/>
                        <a:cs typeface="Times New Roman"/>
                      </a:endParaRPr>
                    </a:p>
                  </a:txBody>
                  <a:tcPr marL="68580" marR="68580" marT="0" marB="0"/>
                </a:tc>
              </a:tr>
              <a:tr h="1381125">
                <a:tc>
                  <a:txBody>
                    <a:bodyPr/>
                    <a:lstStyle/>
                    <a:p>
                      <a:pPr marL="0" marR="0">
                        <a:spcBef>
                          <a:spcPts val="0"/>
                        </a:spcBef>
                        <a:spcAft>
                          <a:spcPts val="0"/>
                        </a:spcAft>
                      </a:pPr>
                      <a:r>
                        <a:rPr lang="en-US" sz="1600">
                          <a:effectLst/>
                        </a:rPr>
                        <a:t>Payment Unit</a:t>
                      </a:r>
                      <a:endParaRPr lang="en-US" sz="140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One service = One payment</a:t>
                      </a:r>
                      <a:endParaRPr lang="en-US" sz="1400" dirty="0">
                        <a:effectLst/>
                        <a:latin typeface="Calibri"/>
                        <a:ea typeface="Calibri"/>
                        <a:cs typeface="Times New Roman"/>
                      </a:endParaRPr>
                    </a:p>
                  </a:txBody>
                  <a:tcPr marL="68580" marR="68580" marT="0" marB="0"/>
                </a:tc>
                <a:tc>
                  <a:txBody>
                    <a:bodyPr/>
                    <a:lstStyle/>
                    <a:p>
                      <a:pPr marL="0" marR="0">
                        <a:spcBef>
                          <a:spcPts val="0"/>
                        </a:spcBef>
                        <a:spcAft>
                          <a:spcPts val="0"/>
                        </a:spcAft>
                      </a:pPr>
                      <a:r>
                        <a:rPr lang="en-US" sz="1600" dirty="0">
                          <a:effectLst/>
                        </a:rPr>
                        <a:t>Ambulatory Payment Classifications (APCs)</a:t>
                      </a:r>
                      <a:endParaRPr lang="en-US" sz="1400" dirty="0">
                        <a:effectLst/>
                      </a:endParaRPr>
                    </a:p>
                    <a:p>
                      <a:pPr marL="0" marR="0">
                        <a:spcBef>
                          <a:spcPts val="0"/>
                        </a:spcBef>
                        <a:spcAft>
                          <a:spcPts val="0"/>
                        </a:spcAft>
                      </a:pPr>
                      <a:r>
                        <a:rPr lang="en-US" sz="1600" dirty="0">
                          <a:effectLst/>
                        </a:rPr>
                        <a:t>Bundles the cost of ancillary services into the major procedure</a:t>
                      </a:r>
                      <a:endParaRPr lang="en-US" sz="1400" dirty="0">
                        <a:effectLst/>
                        <a:latin typeface="Calibri"/>
                        <a:ea typeface="Calibri"/>
                        <a:cs typeface="Times New Roman"/>
                      </a:endParaRPr>
                    </a:p>
                  </a:txBody>
                  <a:tcPr marL="68580" marR="68580" marT="0" marB="0"/>
                </a:tc>
              </a:tr>
            </a:tbl>
          </a:graphicData>
        </a:graphic>
      </p:graphicFrame>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5</a:t>
            </a:fld>
            <a:endParaRPr lang="en-US"/>
          </a:p>
        </p:txBody>
      </p:sp>
    </p:spTree>
    <p:extLst>
      <p:ext uri="{BB962C8B-B14F-4D97-AF65-F5344CB8AC3E}">
        <p14:creationId xmlns:p14="http://schemas.microsoft.com/office/powerpoint/2010/main" val="2210744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Variation – Commercial analysis</a:t>
            </a:r>
            <a:endParaRPr lang="en-US" dirty="0"/>
          </a:p>
        </p:txBody>
      </p:sp>
      <p:sp>
        <p:nvSpPr>
          <p:cNvPr id="3" name="Content Placeholder 2"/>
          <p:cNvSpPr>
            <a:spLocks noGrp="1"/>
          </p:cNvSpPr>
          <p:nvPr>
            <p:ph idx="1"/>
          </p:nvPr>
        </p:nvSpPr>
        <p:spPr/>
        <p:txBody>
          <a:bodyPr/>
          <a:lstStyle/>
          <a:p>
            <a:r>
              <a:rPr lang="en-US" dirty="0" smtClean="0"/>
              <a:t>There is payment variation based on whether the practice was affiliated with an academic medical center</a:t>
            </a:r>
          </a:p>
          <a:p>
            <a:pPr lvl="1"/>
            <a:r>
              <a:rPr lang="en-US" dirty="0" smtClean="0"/>
              <a:t>Not on </a:t>
            </a:r>
            <a:r>
              <a:rPr lang="en-US" i="1" dirty="0" smtClean="0"/>
              <a:t>ownership</a:t>
            </a:r>
          </a:p>
          <a:p>
            <a:r>
              <a:rPr lang="en-US" dirty="0" smtClean="0"/>
              <a:t>Analysis is limited to:</a:t>
            </a:r>
          </a:p>
          <a:p>
            <a:pPr lvl="1"/>
            <a:r>
              <a:rPr lang="en-US" dirty="0" smtClean="0"/>
              <a:t>Primary care practices that participate in the Blueprint for Health</a:t>
            </a:r>
          </a:p>
          <a:p>
            <a:pPr lvl="1"/>
            <a:r>
              <a:rPr lang="en-US" dirty="0" smtClean="0"/>
              <a:t>10 most frequent CPT codes – average across all carriers</a:t>
            </a:r>
          </a:p>
          <a:p>
            <a:pPr lvl="2"/>
            <a:r>
              <a:rPr lang="en-US" dirty="0" smtClean="0"/>
              <a:t>60% of all professional services in VHCURES</a:t>
            </a:r>
          </a:p>
          <a:p>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6</a:t>
            </a:fld>
            <a:endParaRPr lang="en-US"/>
          </a:p>
        </p:txBody>
      </p:sp>
    </p:spTree>
    <p:extLst>
      <p:ext uri="{BB962C8B-B14F-4D97-AF65-F5344CB8AC3E}">
        <p14:creationId xmlns:p14="http://schemas.microsoft.com/office/powerpoint/2010/main" val="2989981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Variation in Top 10 Codes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561142054"/>
              </p:ext>
            </p:extLst>
          </p:nvPr>
        </p:nvGraphicFramePr>
        <p:xfrm>
          <a:off x="762001" y="1295394"/>
          <a:ext cx="7772398" cy="4572011"/>
        </p:xfrm>
        <a:graphic>
          <a:graphicData uri="http://schemas.openxmlformats.org/drawingml/2006/table">
            <a:tbl>
              <a:tblPr/>
              <a:tblGrid>
                <a:gridCol w="785973"/>
                <a:gridCol w="1127700"/>
                <a:gridCol w="1093528"/>
                <a:gridCol w="1116309"/>
                <a:gridCol w="1036573"/>
                <a:gridCol w="1108716"/>
                <a:gridCol w="432854"/>
                <a:gridCol w="1070745"/>
              </a:tblGrid>
              <a:tr h="283976">
                <a:tc gridSpan="8">
                  <a:txBody>
                    <a:bodyPr/>
                    <a:lstStyle/>
                    <a:p>
                      <a:pPr algn="l" fontAlgn="b"/>
                      <a:r>
                        <a:rPr lang="en-US" sz="1100" b="1" i="0" u="none" strike="noStrike">
                          <a:solidFill>
                            <a:srgbClr val="000000"/>
                          </a:solidFill>
                          <a:effectLst/>
                          <a:latin typeface="Calibri" panose="020F0502020204030204" pitchFamily="34" charset="0"/>
                        </a:rPr>
                        <a:t>Average Allowed Price by Practice Ownership, Top 10 Procedure Codes, Excluding Services with Modifier</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3976">
                <a:tc gridSpan="3">
                  <a:txBody>
                    <a:bodyPr/>
                    <a:lstStyle/>
                    <a:p>
                      <a:pPr algn="l" fontAlgn="b"/>
                      <a:r>
                        <a:rPr lang="en-US" sz="1100" b="0" i="0" u="none" strike="noStrike">
                          <a:solidFill>
                            <a:srgbClr val="000000"/>
                          </a:solidFill>
                          <a:effectLst/>
                          <a:latin typeface="Calibri" panose="020F0502020204030204" pitchFamily="34" charset="0"/>
                        </a:rPr>
                        <a:t>Services rendered during calendar 2012</a:t>
                      </a:r>
                    </a:p>
                  </a:txBody>
                  <a:tcPr marL="9525" marR="9525" marT="9525"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gridSpan="2">
                  <a:txBody>
                    <a:bodyPr/>
                    <a:lstStyle/>
                    <a:p>
                      <a:pPr algn="ctr" fontAlgn="b"/>
                      <a:r>
                        <a:rPr lang="en-US" sz="1100" b="0" i="0" u="none" strike="noStrike">
                          <a:solidFill>
                            <a:srgbClr val="000000"/>
                          </a:solidFill>
                          <a:effectLst/>
                          <a:latin typeface="Calibri" panose="020F0502020204030204" pitchFamily="34" charset="0"/>
                        </a:rPr>
                        <a:t>Hospital-Owned</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582149">
                <a:tc>
                  <a:txBody>
                    <a:bodyPr/>
                    <a:lstStyle/>
                    <a:p>
                      <a:pPr algn="l" fontAlgn="b"/>
                      <a:r>
                        <a:rPr lang="en-US" sz="1100" b="0" i="0" u="none" strike="noStrike">
                          <a:solidFill>
                            <a:srgbClr val="000000"/>
                          </a:solidFill>
                          <a:effectLst/>
                          <a:latin typeface="Calibri" panose="020F0502020204030204" pitchFamily="34" charset="0"/>
                        </a:rPr>
                        <a:t>CPT Code</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FQHC-Owned</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Independent</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Non-Academic</a:t>
                      </a:r>
                    </a:p>
                  </a:txBody>
                  <a:tcPr marL="9525" marR="9525" marT="9525"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100" b="1" i="0" u="none" strike="noStrike">
                          <a:solidFill>
                            <a:srgbClr val="000000"/>
                          </a:solidFill>
                          <a:effectLst/>
                          <a:latin typeface="Calibri" panose="020F0502020204030204" pitchFamily="34" charset="0"/>
                        </a:rPr>
                        <a:t>Academic</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r" fontAlgn="b"/>
                      <a:r>
                        <a:rPr lang="en-US" sz="1100" b="0" i="0" u="none" strike="noStrike">
                          <a:solidFill>
                            <a:srgbClr val="000000"/>
                          </a:solidFill>
                          <a:effectLst/>
                          <a:latin typeface="Calibri" panose="020F0502020204030204" pitchFamily="34" charset="0"/>
                        </a:rPr>
                        <a:t>Number of Services</a:t>
                      </a:r>
                    </a:p>
                  </a:txBody>
                  <a:tcPr marL="9525" marR="9525" marT="9525" marB="0" anchor="b">
                    <a:lnL w="6350" cap="flat" cmpd="sng" algn="ctr">
                      <a:solidFill>
                        <a:srgbClr val="000000"/>
                      </a:solidFill>
                      <a:prstDash val="solid"/>
                      <a:round/>
                      <a:headEnd type="none" w="med" len="med"/>
                      <a:tailEnd type="none" w="med" len="med"/>
                    </a:lnL>
                    <a:lnR>
                      <a:noFill/>
                    </a:lnR>
                    <a:lnT>
                      <a:noFill/>
                    </a:lnT>
                    <a:lnB w="25400" cap="flat" cmpd="dbl"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98174">
                <a:tc>
                  <a:txBody>
                    <a:bodyPr/>
                    <a:lstStyle/>
                    <a:p>
                      <a:pPr algn="l" fontAlgn="b"/>
                      <a:r>
                        <a:rPr lang="en-US" sz="1100" b="0" i="0" u="none" strike="noStrike">
                          <a:solidFill>
                            <a:srgbClr val="000000"/>
                          </a:solidFill>
                          <a:effectLst/>
                          <a:latin typeface="Calibri" panose="020F0502020204030204" pitchFamily="34" charset="0"/>
                        </a:rPr>
                        <a:t>99213</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en-US" sz="1100" b="0" i="0" u="none" strike="noStrike">
                          <a:solidFill>
                            <a:srgbClr val="000000"/>
                          </a:solidFill>
                          <a:effectLst/>
                          <a:latin typeface="Calibri" panose="020F0502020204030204" pitchFamily="34" charset="0"/>
                        </a:rPr>
                        <a:t>$73.82 </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en-US" sz="1100" b="0" i="0" u="none" strike="noStrike">
                          <a:solidFill>
                            <a:srgbClr val="000000"/>
                          </a:solidFill>
                          <a:effectLst/>
                          <a:latin typeface="Calibri" panose="020F0502020204030204" pitchFamily="34" charset="0"/>
                        </a:rPr>
                        <a:t>$80.68 </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en-US" sz="1100" b="0" i="0" u="none" strike="noStrike">
                          <a:solidFill>
                            <a:srgbClr val="000000"/>
                          </a:solidFill>
                          <a:effectLst/>
                          <a:latin typeface="Calibri" panose="020F0502020204030204" pitchFamily="34" charset="0"/>
                        </a:rPr>
                        <a:t>$75.66 </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r" fontAlgn="b"/>
                      <a:r>
                        <a:rPr lang="en-US" sz="1100" b="1" i="0" u="none" strike="noStrike">
                          <a:solidFill>
                            <a:srgbClr val="000000"/>
                          </a:solidFill>
                          <a:effectLst/>
                          <a:latin typeface="Calibri" panose="020F0502020204030204" pitchFamily="34" charset="0"/>
                        </a:rPr>
                        <a:t>$98.71 </a:t>
                      </a:r>
                    </a:p>
                  </a:txBody>
                  <a:tcPr marL="9525" marR="9525" marT="9525"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r" fontAlgn="b"/>
                      <a:r>
                        <a:rPr lang="en-US" sz="1100" b="0" i="0" u="none" strike="noStrike">
                          <a:solidFill>
                            <a:srgbClr val="000000"/>
                          </a:solidFill>
                          <a:effectLst/>
                          <a:latin typeface="Calibri" panose="020F0502020204030204" pitchFamily="34" charset="0"/>
                        </a:rPr>
                        <a:t>142,203</a:t>
                      </a:r>
                    </a:p>
                  </a:txBody>
                  <a:tcPr marL="9525" marR="9525" marT="9525" marB="0" anchor="b">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99214</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$111.45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$120.03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$112.80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$148.77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84,684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90471</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$22.11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$26.82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$22.44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$38.41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66,184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99396</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$139.72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$142.77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$141.57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$180.44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26,364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36415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$7.24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$7.37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$7.11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$10.28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27,534</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90460</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$45.41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$34.60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$33.54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$33.50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27,667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90658</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$15.36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$19.74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$18.07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$27.09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15,011</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90472</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$15.39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$20.04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$18.16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$29.89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12,317</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99395</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$127.38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$129.59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$128.66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$163.17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9,556</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r>
                        <a:rPr lang="en-US" sz="1100" b="0" i="0" u="none" strike="noStrike">
                          <a:solidFill>
                            <a:srgbClr val="000000"/>
                          </a:solidFill>
                          <a:effectLst/>
                          <a:latin typeface="Calibri" panose="020F0502020204030204" pitchFamily="34" charset="0"/>
                        </a:rPr>
                        <a:t>87880</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$21.87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$23.52 </a:t>
                      </a: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$21.31 </a:t>
                      </a:r>
                    </a:p>
                  </a:txBody>
                  <a:tcPr marL="9525" marR="9525" marT="9525" marB="0" anchor="b">
                    <a:lnL>
                      <a:noFill/>
                    </a:lnL>
                    <a:lnR>
                      <a:noFill/>
                    </a:lnR>
                    <a:lnT>
                      <a:noFill/>
                    </a:lnT>
                    <a:lnB>
                      <a:noFill/>
                    </a:lnB>
                  </a:tcPr>
                </a:tc>
                <a:tc>
                  <a:txBody>
                    <a:bodyPr/>
                    <a:lstStyle/>
                    <a:p>
                      <a:pPr algn="r" fontAlgn="b"/>
                      <a:r>
                        <a:rPr lang="en-US" sz="1100" b="1" i="0" u="none" strike="noStrike">
                          <a:solidFill>
                            <a:srgbClr val="000000"/>
                          </a:solidFill>
                          <a:effectLst/>
                          <a:latin typeface="Calibri" panose="020F0502020204030204" pitchFamily="34" charset="0"/>
                        </a:rPr>
                        <a:t>$49.70 </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6,628</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83976">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b"/>
                      <a:r>
                        <a:rPr lang="en-US" sz="1100" b="0" i="0" u="none" strike="noStrike">
                          <a:solidFill>
                            <a:srgbClr val="000000"/>
                          </a:solidFill>
                          <a:effectLst/>
                          <a:latin typeface="Calibri" panose="020F0502020204030204" pitchFamily="34" charset="0"/>
                        </a:rPr>
                        <a:t>418,148</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bl>
          </a:graphicData>
        </a:graphic>
      </p:graphicFrame>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7</a:t>
            </a:fld>
            <a:endParaRPr lang="en-US"/>
          </a:p>
        </p:txBody>
      </p:sp>
    </p:spTree>
    <p:extLst>
      <p:ext uri="{BB962C8B-B14F-4D97-AF65-F5344CB8AC3E}">
        <p14:creationId xmlns:p14="http://schemas.microsoft.com/office/powerpoint/2010/main" val="2249151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Draft AOA Recommendation</a:t>
            </a:r>
            <a:endParaRPr lang="en-US" dirty="0"/>
          </a:p>
        </p:txBody>
      </p:sp>
      <p:sp>
        <p:nvSpPr>
          <p:cNvPr id="3" name="Content Placeholder 2"/>
          <p:cNvSpPr>
            <a:spLocks noGrp="1"/>
          </p:cNvSpPr>
          <p:nvPr>
            <p:ph idx="1"/>
          </p:nvPr>
        </p:nvSpPr>
        <p:spPr/>
        <p:txBody>
          <a:bodyPr/>
          <a:lstStyle/>
          <a:p>
            <a:r>
              <a:rPr lang="en-US" dirty="0" smtClean="0"/>
              <a:t>Continued focus on payment variation in the context of moving toward a new, unified payment system and all </a:t>
            </a:r>
            <a:r>
              <a:rPr lang="en-US" smtClean="0"/>
              <a:t>payer waiver </a:t>
            </a:r>
            <a:r>
              <a:rPr lang="en-US" dirty="0" smtClean="0"/>
              <a:t>based on the following principles:</a:t>
            </a:r>
          </a:p>
          <a:p>
            <a:pPr lvl="1"/>
            <a:r>
              <a:rPr lang="en-US" dirty="0" smtClean="0"/>
              <a:t>Transparency</a:t>
            </a:r>
          </a:p>
          <a:p>
            <a:pPr lvl="1"/>
            <a:r>
              <a:rPr lang="en-US" dirty="0" smtClean="0"/>
              <a:t>Adequacy and sufficiency of reimbursement</a:t>
            </a:r>
          </a:p>
          <a:p>
            <a:pPr lvl="1"/>
            <a:r>
              <a:rPr lang="en-US" dirty="0" smtClean="0"/>
              <a:t>Address the cost-shift among payers</a:t>
            </a:r>
          </a:p>
        </p:txBody>
      </p:sp>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8</a:t>
            </a:fld>
            <a:endParaRPr lang="en-US"/>
          </a:p>
        </p:txBody>
      </p:sp>
    </p:spTree>
    <p:extLst>
      <p:ext uri="{BB962C8B-B14F-4D97-AF65-F5344CB8AC3E}">
        <p14:creationId xmlns:p14="http://schemas.microsoft.com/office/powerpoint/2010/main" val="345609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on </a:t>
            </a:r>
            <a:r>
              <a:rPr lang="en-US" smtClean="0"/>
              <a:t>Table – Slide 7</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27631233"/>
              </p:ext>
            </p:extLst>
          </p:nvPr>
        </p:nvGraphicFramePr>
        <p:xfrm>
          <a:off x="685800" y="1208246"/>
          <a:ext cx="7696200" cy="4811546"/>
        </p:xfrm>
        <a:graphic>
          <a:graphicData uri="http://schemas.openxmlformats.org/drawingml/2006/table">
            <a:tbl>
              <a:tblPr/>
              <a:tblGrid>
                <a:gridCol w="833899"/>
                <a:gridCol w="6862301"/>
              </a:tblGrid>
              <a:tr h="228603">
                <a:tc>
                  <a:txBody>
                    <a:bodyPr/>
                    <a:lstStyle/>
                    <a:p>
                      <a:pPr algn="l" fontAlgn="b"/>
                      <a:r>
                        <a:rPr lang="en-US" sz="1100" b="0" i="0" u="none" strike="noStrike" dirty="0">
                          <a:solidFill>
                            <a:srgbClr val="000000"/>
                          </a:solidFill>
                          <a:effectLst/>
                          <a:latin typeface="Calibri" panose="020F0502020204030204" pitchFamily="34" charset="0"/>
                        </a:rPr>
                        <a:t>CPT Code</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Definition</a:t>
                      </a:r>
                    </a:p>
                  </a:txBody>
                  <a:tcPr marL="9525" marR="9525" marT="9525" marB="0" anchor="b">
                    <a:lnL>
                      <a:noFill/>
                    </a:lnL>
                    <a:lnR>
                      <a:noFill/>
                    </a:lnR>
                    <a:lnT>
                      <a:noFill/>
                    </a:lnT>
                    <a:lnB w="25400" cap="flat" cmpd="dbl" algn="ctr">
                      <a:solidFill>
                        <a:srgbClr val="000000"/>
                      </a:solidFill>
                      <a:prstDash val="solid"/>
                      <a:round/>
                      <a:headEnd type="none" w="med" len="med"/>
                      <a:tailEnd type="none" w="med" len="med"/>
                    </a:lnB>
                  </a:tcPr>
                </a:tc>
              </a:tr>
              <a:tr h="228603">
                <a:tc>
                  <a:txBody>
                    <a:bodyPr/>
                    <a:lstStyle/>
                    <a:p>
                      <a:pPr algn="l" fontAlgn="b"/>
                      <a:r>
                        <a:rPr lang="en-US" sz="1100" b="0" i="0" u="none" strike="noStrike">
                          <a:solidFill>
                            <a:srgbClr val="000000"/>
                          </a:solidFill>
                          <a:effectLst/>
                          <a:latin typeface="Calibri" panose="020F0502020204030204" pitchFamily="34" charset="0"/>
                        </a:rPr>
                        <a:t>99213</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c>
                  <a:txBody>
                    <a:bodyPr/>
                    <a:lstStyle/>
                    <a:p>
                      <a:pPr algn="l" fontAlgn="b"/>
                      <a:r>
                        <a:rPr lang="en-US" sz="900" b="0" i="0" u="none" strike="noStrike">
                          <a:solidFill>
                            <a:srgbClr val="000000"/>
                          </a:solidFill>
                          <a:effectLst/>
                          <a:latin typeface="Calibri" panose="020F0502020204030204" pitchFamily="34" charset="0"/>
                        </a:rPr>
                        <a:t>Established patient office or other outpatient visit, typically 15 minutes</a:t>
                      </a:r>
                    </a:p>
                  </a:txBody>
                  <a:tcPr marL="9525" marR="9525" marT="9525" marB="0" anchor="b">
                    <a:lnL>
                      <a:noFill/>
                    </a:lnL>
                    <a:lnR>
                      <a:noFill/>
                    </a:lnR>
                    <a:lnT w="25400" cap="flat" cmpd="dbl" algn="ctr">
                      <a:solidFill>
                        <a:srgbClr val="000000"/>
                      </a:solidFill>
                      <a:prstDash val="solid"/>
                      <a:round/>
                      <a:headEnd type="none" w="med" len="med"/>
                      <a:tailEnd type="none" w="med" len="med"/>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99214</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Established patient office or other outpatient, visit typically 25 minutes</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90471</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Administration of 1 vaccine</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99396</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Established patient periodic preventive medicine examination age 40-64 years</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36415</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Insertion of needle into vein for collection of blood sample</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90460</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Admin. of first vaccine or toxoid component through 18 years of age with counseling</a:t>
                      </a:r>
                    </a:p>
                  </a:txBody>
                  <a:tcPr marL="9525" marR="9525" marT="9525" marB="0" anchor="b">
                    <a:lnL>
                      <a:noFill/>
                    </a:lnL>
                    <a:lnR>
                      <a:noFill/>
                    </a:lnR>
                    <a:lnT>
                      <a:noFill/>
                    </a:lnT>
                    <a:lnB>
                      <a:noFill/>
                    </a:lnB>
                  </a:tcPr>
                </a:tc>
              </a:tr>
              <a:tr h="217717">
                <a:tc>
                  <a:txBody>
                    <a:bodyPr/>
                    <a:lstStyle/>
                    <a:p>
                      <a:pPr algn="l" fontAlgn="b"/>
                      <a:r>
                        <a:rPr lang="en-US" sz="1100" b="0" i="0" u="none" strike="noStrike" dirty="0">
                          <a:solidFill>
                            <a:srgbClr val="000000"/>
                          </a:solidFill>
                          <a:effectLst/>
                          <a:latin typeface="Calibri" panose="020F0502020204030204" pitchFamily="34" charset="0"/>
                        </a:rPr>
                        <a:t>90658</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Vaccine for influenza for injection into muscle, patient age 3 years and older</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90472</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Administration of vaccine</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99395</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Established patient periodic preventive medicine examination age 18-39 years</a:t>
                      </a:r>
                    </a:p>
                  </a:txBody>
                  <a:tcPr marL="9525" marR="9525" marT="9525" marB="0" anchor="b">
                    <a:lnL>
                      <a:noFill/>
                    </a:lnL>
                    <a:lnR>
                      <a:noFill/>
                    </a:lnR>
                    <a:lnT>
                      <a:noFill/>
                    </a:lnT>
                    <a:lnB>
                      <a:noFill/>
                    </a:lnB>
                  </a:tcPr>
                </a:tc>
              </a:tr>
              <a:tr h="217717">
                <a:tc>
                  <a:txBody>
                    <a:bodyPr/>
                    <a:lstStyle/>
                    <a:p>
                      <a:pPr algn="l" fontAlgn="b"/>
                      <a:r>
                        <a:rPr lang="en-US" sz="1100" b="0" i="0" u="none" strike="noStrike">
                          <a:solidFill>
                            <a:srgbClr val="000000"/>
                          </a:solidFill>
                          <a:effectLst/>
                          <a:latin typeface="Calibri" panose="020F0502020204030204" pitchFamily="34" charset="0"/>
                        </a:rPr>
                        <a:t>87880</a:t>
                      </a:r>
                    </a:p>
                  </a:txBody>
                  <a:tcPr marL="9525" marR="9525" marT="9525"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Strep test (Streptococcus, group A)</a:t>
                      </a:r>
                    </a:p>
                  </a:txBody>
                  <a:tcPr marL="9525" marR="9525" marT="9525" marB="0" anchor="b">
                    <a:lnL>
                      <a:noFill/>
                    </a:lnL>
                    <a:lnR>
                      <a:noFill/>
                    </a:lnR>
                    <a:lnT>
                      <a:noFill/>
                    </a:lnT>
                    <a:lnB>
                      <a:noFill/>
                    </a:lnB>
                  </a:tcPr>
                </a:tc>
              </a:tr>
              <a:tr h="21771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1771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17717">
                <a:tc gridSpan="2">
                  <a:txBody>
                    <a:bodyPr/>
                    <a:lstStyle/>
                    <a:p>
                      <a:pPr algn="l" fontAlgn="b"/>
                      <a:r>
                        <a:rPr lang="en-US" sz="900" b="0" i="0" u="none" strike="noStrike">
                          <a:solidFill>
                            <a:srgbClr val="000000"/>
                          </a:solidFill>
                          <a:effectLst/>
                          <a:latin typeface="Calibri" panose="020F0502020204030204" pitchFamily="34" charset="0"/>
                        </a:rPr>
                        <a:t>Practices are limited to those participating in the Blueprint for Health.  Identification of ownership by the Blueprint.</a:t>
                      </a:r>
                    </a:p>
                  </a:txBody>
                  <a:tcPr marL="9525" marR="9525" marT="9525" marB="0" anchor="b">
                    <a:lnL>
                      <a:noFill/>
                    </a:lnL>
                    <a:lnR>
                      <a:noFill/>
                    </a:lnR>
                    <a:lnT>
                      <a:noFill/>
                    </a:lnT>
                    <a:lnB>
                      <a:noFill/>
                    </a:lnB>
                  </a:tcPr>
                </a:tc>
                <a:tc hMerge="1">
                  <a:txBody>
                    <a:bodyPr/>
                    <a:lstStyle/>
                    <a:p>
                      <a:endParaRPr lang="en-US"/>
                    </a:p>
                  </a:txBody>
                  <a:tcPr/>
                </a:tc>
              </a:tr>
              <a:tr h="217717">
                <a:tc gridSpan="2">
                  <a:txBody>
                    <a:bodyPr/>
                    <a:lstStyle/>
                    <a:p>
                      <a:pPr algn="l" fontAlgn="b"/>
                      <a:r>
                        <a:rPr lang="en-US" sz="900" b="0" i="0" u="none" strike="noStrike">
                          <a:solidFill>
                            <a:srgbClr val="000000"/>
                          </a:solidFill>
                          <a:effectLst/>
                          <a:latin typeface="Calibri" panose="020F0502020204030204" pitchFamily="34" charset="0"/>
                        </a:rPr>
                        <a:t>Selection and ordering of codes is based on all occurrances, including those with modifiers.  Average price is calculated only for those </a:t>
                      </a:r>
                    </a:p>
                  </a:txBody>
                  <a:tcPr marL="9525" marR="9525" marT="9525" marB="0" anchor="b">
                    <a:lnL>
                      <a:noFill/>
                    </a:lnL>
                    <a:lnR>
                      <a:noFill/>
                    </a:lnR>
                    <a:lnT>
                      <a:noFill/>
                    </a:lnT>
                    <a:lnB>
                      <a:noFill/>
                    </a:lnB>
                  </a:tcPr>
                </a:tc>
                <a:tc hMerge="1">
                  <a:txBody>
                    <a:bodyPr/>
                    <a:lstStyle/>
                    <a:p>
                      <a:endParaRPr lang="en-US"/>
                    </a:p>
                  </a:txBody>
                  <a:tcPr/>
                </a:tc>
              </a:tr>
              <a:tr h="217717">
                <a:tc gridSpan="2">
                  <a:txBody>
                    <a:bodyPr/>
                    <a:lstStyle/>
                    <a:p>
                      <a:pPr algn="l" fontAlgn="b"/>
                      <a:r>
                        <a:rPr lang="en-US" sz="900" b="0" i="0" u="none" strike="noStrike">
                          <a:solidFill>
                            <a:srgbClr val="000000"/>
                          </a:solidFill>
                          <a:effectLst/>
                          <a:latin typeface="Calibri" panose="020F0502020204030204" pitchFamily="34" charset="0"/>
                        </a:rPr>
                        <a:t>services with no reported modifier.</a:t>
                      </a:r>
                    </a:p>
                  </a:txBody>
                  <a:tcPr marL="9525" marR="9525" marT="9525" marB="0" anchor="b">
                    <a:lnL>
                      <a:noFill/>
                    </a:lnL>
                    <a:lnR>
                      <a:noFill/>
                    </a:lnR>
                    <a:lnT>
                      <a:noFill/>
                    </a:lnT>
                    <a:lnB>
                      <a:noFill/>
                    </a:lnB>
                  </a:tcPr>
                </a:tc>
                <a:tc hMerge="1">
                  <a:txBody>
                    <a:bodyPr/>
                    <a:lstStyle/>
                    <a:p>
                      <a:endParaRPr lang="en-US"/>
                    </a:p>
                  </a:txBody>
                  <a:tcPr/>
                </a:tc>
              </a:tr>
              <a:tr h="217717">
                <a:tc gridSpan="2">
                  <a:txBody>
                    <a:bodyPr/>
                    <a:lstStyle/>
                    <a:p>
                      <a:pPr algn="l" fontAlgn="b"/>
                      <a:r>
                        <a:rPr lang="en-US" sz="900" b="0" i="0" u="none" strike="noStrike">
                          <a:solidFill>
                            <a:srgbClr val="000000"/>
                          </a:solidFill>
                          <a:effectLst/>
                          <a:latin typeface="Calibri" panose="020F0502020204030204" pitchFamily="34" charset="0"/>
                        </a:rPr>
                        <a:t>Allowed price is the sum of payer and patient payments and excludes any subsequent payments</a:t>
                      </a:r>
                    </a:p>
                  </a:txBody>
                  <a:tcPr marL="9525" marR="9525" marT="9525" marB="0" anchor="b">
                    <a:lnL>
                      <a:noFill/>
                    </a:lnL>
                    <a:lnR>
                      <a:noFill/>
                    </a:lnR>
                    <a:lnT>
                      <a:noFill/>
                    </a:lnT>
                    <a:lnB>
                      <a:noFill/>
                    </a:lnB>
                  </a:tcPr>
                </a:tc>
                <a:tc hMerge="1">
                  <a:txBody>
                    <a:bodyPr/>
                    <a:lstStyle/>
                    <a:p>
                      <a:endParaRPr lang="en-US"/>
                    </a:p>
                  </a:txBody>
                  <a:tcPr/>
                </a:tc>
              </a:tr>
              <a:tr h="217717">
                <a:tc gridSpan="2">
                  <a:txBody>
                    <a:bodyPr/>
                    <a:lstStyle/>
                    <a:p>
                      <a:pPr algn="l" fontAlgn="b"/>
                      <a:r>
                        <a:rPr lang="en-US" sz="900" b="1" i="0" u="none" strike="noStrike">
                          <a:solidFill>
                            <a:srgbClr val="000000"/>
                          </a:solidFill>
                          <a:effectLst/>
                          <a:latin typeface="Calibri" panose="020F0502020204030204" pitchFamily="34" charset="0"/>
                        </a:rPr>
                        <a:t>Bold</a:t>
                      </a:r>
                      <a:r>
                        <a:rPr lang="en-US" sz="900" b="0" i="0" u="none" strike="noStrike">
                          <a:solidFill>
                            <a:srgbClr val="000000"/>
                          </a:solidFill>
                          <a:effectLst/>
                          <a:latin typeface="Calibri" panose="020F0502020204030204" pitchFamily="34" charset="0"/>
                        </a:rPr>
                        <a:t> indicates highest allowed price for that service</a:t>
                      </a:r>
                    </a:p>
                  </a:txBody>
                  <a:tcPr marL="9525" marR="9525" marT="9525" marB="0" anchor="b">
                    <a:lnL>
                      <a:noFill/>
                    </a:lnL>
                    <a:lnR>
                      <a:noFill/>
                    </a:lnR>
                    <a:lnT>
                      <a:noFill/>
                    </a:lnT>
                    <a:lnB>
                      <a:noFill/>
                    </a:lnB>
                  </a:tcPr>
                </a:tc>
                <a:tc hMerge="1">
                  <a:txBody>
                    <a:bodyPr/>
                    <a:lstStyle/>
                    <a:p>
                      <a:endParaRPr lang="en-US"/>
                    </a:p>
                  </a:txBody>
                  <a:tcPr/>
                </a:tc>
              </a:tr>
              <a:tr h="217717">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r>
              <a:tr h="217717">
                <a:tc gridSpan="2">
                  <a:txBody>
                    <a:bodyPr/>
                    <a:lstStyle/>
                    <a:p>
                      <a:pPr algn="l" fontAlgn="b"/>
                      <a:r>
                        <a:rPr lang="en-US" sz="900" b="0" i="0" u="none" strike="noStrike">
                          <a:solidFill>
                            <a:srgbClr val="000000"/>
                          </a:solidFill>
                          <a:effectLst/>
                          <a:latin typeface="Calibri" panose="020F0502020204030204" pitchFamily="34" charset="0"/>
                        </a:rPr>
                        <a:t>CPT® codes, descriptions and other data are copyright 1966, 1970, 1973,</a:t>
                      </a:r>
                    </a:p>
                  </a:txBody>
                  <a:tcPr marL="9525" marR="9525" marT="9525" marB="0" anchor="b">
                    <a:lnL>
                      <a:noFill/>
                    </a:lnL>
                    <a:lnR>
                      <a:noFill/>
                    </a:lnR>
                    <a:lnT>
                      <a:noFill/>
                    </a:lnT>
                    <a:lnB>
                      <a:noFill/>
                    </a:lnB>
                  </a:tcPr>
                </a:tc>
                <a:tc hMerge="1">
                  <a:txBody>
                    <a:bodyPr/>
                    <a:lstStyle/>
                    <a:p>
                      <a:endParaRPr lang="en-US"/>
                    </a:p>
                  </a:txBody>
                  <a:tcPr/>
                </a:tc>
              </a:tr>
              <a:tr h="217717">
                <a:tc gridSpan="2">
                  <a:txBody>
                    <a:bodyPr/>
                    <a:lstStyle/>
                    <a:p>
                      <a:pPr algn="l" fontAlgn="b"/>
                      <a:r>
                        <a:rPr lang="en-US" sz="900" b="0" i="0" u="none" strike="noStrike">
                          <a:solidFill>
                            <a:srgbClr val="000000"/>
                          </a:solidFill>
                          <a:effectLst/>
                          <a:latin typeface="Calibri" panose="020F0502020204030204" pitchFamily="34" charset="0"/>
                        </a:rPr>
                        <a:t>1977, 1981, 1983-2014 American Medical Association. All rights reserved.</a:t>
                      </a:r>
                    </a:p>
                  </a:txBody>
                  <a:tcPr marL="9525" marR="9525" marT="9525" marB="0" anchor="b">
                    <a:lnL>
                      <a:noFill/>
                    </a:lnL>
                    <a:lnR>
                      <a:noFill/>
                    </a:lnR>
                    <a:lnT>
                      <a:noFill/>
                    </a:lnT>
                    <a:lnB>
                      <a:noFill/>
                    </a:lnB>
                  </a:tcPr>
                </a:tc>
                <a:tc hMerge="1">
                  <a:txBody>
                    <a:bodyPr/>
                    <a:lstStyle/>
                    <a:p>
                      <a:endParaRPr lang="en-US"/>
                    </a:p>
                  </a:txBody>
                  <a:tcPr/>
                </a:tc>
              </a:tr>
              <a:tr h="217717">
                <a:tc gridSpan="2">
                  <a:txBody>
                    <a:bodyPr/>
                    <a:lstStyle/>
                    <a:p>
                      <a:pPr algn="l" fontAlgn="b"/>
                      <a:r>
                        <a:rPr lang="en-US" sz="900" b="0" i="0" u="none" strike="noStrike" dirty="0">
                          <a:solidFill>
                            <a:srgbClr val="000000"/>
                          </a:solidFill>
                          <a:effectLst/>
                          <a:latin typeface="Calibri" panose="020F0502020204030204" pitchFamily="34" charset="0"/>
                        </a:rPr>
                        <a:t>CPT is a registered trademark of the American Medical Association.</a:t>
                      </a:r>
                    </a:p>
                  </a:txBody>
                  <a:tcPr marL="9525" marR="9525" marT="9525" marB="0" anchor="b">
                    <a:lnL>
                      <a:noFill/>
                    </a:lnL>
                    <a:lnR>
                      <a:noFill/>
                    </a:lnR>
                    <a:lnT>
                      <a:noFill/>
                    </a:lnT>
                    <a:lnB>
                      <a:noFill/>
                    </a:lnB>
                  </a:tcPr>
                </a:tc>
                <a:tc hMerge="1">
                  <a:txBody>
                    <a:bodyPr/>
                    <a:lstStyle/>
                    <a:p>
                      <a:endParaRPr lang="en-US"/>
                    </a:p>
                  </a:txBody>
                  <a:tcPr/>
                </a:tc>
              </a:tr>
            </a:tbl>
          </a:graphicData>
        </a:graphic>
      </p:graphicFrame>
      <p:sp>
        <p:nvSpPr>
          <p:cNvPr id="4" name="Date Placeholder 3"/>
          <p:cNvSpPr>
            <a:spLocks noGrp="1"/>
          </p:cNvSpPr>
          <p:nvPr>
            <p:ph type="dt" sz="half" idx="10"/>
          </p:nvPr>
        </p:nvSpPr>
        <p:spPr/>
        <p:txBody>
          <a:bodyPr/>
          <a:lstStyle/>
          <a:p>
            <a:fld id="{89504B5E-D157-40EB-AB86-8AC0F9447B88}" type="datetime1">
              <a:rPr lang="en-US" smtClean="0"/>
              <a:t>11/20/14</a:t>
            </a:fld>
            <a:endParaRPr lang="en-US"/>
          </a:p>
        </p:txBody>
      </p:sp>
      <p:sp>
        <p:nvSpPr>
          <p:cNvPr id="5" name="Slide Number Placeholder 4"/>
          <p:cNvSpPr>
            <a:spLocks noGrp="1"/>
          </p:cNvSpPr>
          <p:nvPr>
            <p:ph type="sldNum" sz="quarter" idx="12"/>
          </p:nvPr>
        </p:nvSpPr>
        <p:spPr/>
        <p:txBody>
          <a:bodyPr/>
          <a:lstStyle/>
          <a:p>
            <a:fld id="{0729CA73-C0D0-4430-8FCC-4B834FCADC33}" type="slidenum">
              <a:rPr lang="en-US" smtClean="0"/>
              <a:pPr/>
              <a:t>9</a:t>
            </a:fld>
            <a:endParaRPr lang="en-US"/>
          </a:p>
        </p:txBody>
      </p:sp>
    </p:spTree>
    <p:extLst>
      <p:ext uri="{BB962C8B-B14F-4D97-AF65-F5344CB8AC3E}">
        <p14:creationId xmlns:p14="http://schemas.microsoft.com/office/powerpoint/2010/main" val="1192339671"/>
      </p:ext>
    </p:extLst>
  </p:cSld>
  <p:clrMapOvr>
    <a:masterClrMapping/>
  </p:clrMapOvr>
</p:sld>
</file>

<file path=ppt/theme/theme1.xml><?xml version="1.0" encoding="utf-8"?>
<a:theme xmlns:a="http://schemas.openxmlformats.org/drawingml/2006/main" name="general hcr template">
  <a:themeElements>
    <a:clrScheme name="VERMONT">
      <a:dk1>
        <a:srgbClr val="000000"/>
      </a:dk1>
      <a:lt1>
        <a:srgbClr val="FFFFFF"/>
      </a:lt1>
      <a:dk2>
        <a:srgbClr val="006600"/>
      </a:dk2>
      <a:lt2>
        <a:srgbClr val="1C1C1C"/>
      </a:lt2>
      <a:accent1>
        <a:srgbClr val="99CC00"/>
      </a:accent1>
      <a:accent2>
        <a:srgbClr val="B2B2B2"/>
      </a:accent2>
      <a:accent3>
        <a:srgbClr val="FFCC00"/>
      </a:accent3>
      <a:accent4>
        <a:srgbClr val="CC0000"/>
      </a:accent4>
      <a:accent5>
        <a:srgbClr val="A7D101"/>
      </a:accent5>
      <a:accent6>
        <a:srgbClr val="008080"/>
      </a:accent6>
      <a:hlink>
        <a:srgbClr val="000000"/>
      </a:hlink>
      <a:folHlink>
        <a:srgbClr val="797CA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435</TotalTime>
  <Words>797</Words>
  <Application>Microsoft Macintosh PowerPoint</Application>
  <PresentationFormat>On-screen Show (4:3)</PresentationFormat>
  <Paragraphs>173</Paragraphs>
  <Slides>9</Slides>
  <Notes>0</Notes>
  <HiddenSlides>0</HiddenSlides>
  <MMClips>0</MMClips>
  <ScaleCrop>false</ScaleCrop>
  <HeadingPairs>
    <vt:vector size="4" baseType="variant">
      <vt:variant>
        <vt:lpstr>Theme</vt:lpstr>
      </vt:variant>
      <vt:variant>
        <vt:i4>2</vt:i4>
      </vt:variant>
      <vt:variant>
        <vt:lpstr>Slide Titles</vt:lpstr>
      </vt:variant>
      <vt:variant>
        <vt:i4>9</vt:i4>
      </vt:variant>
    </vt:vector>
  </HeadingPairs>
  <TitlesOfParts>
    <vt:vector size="11" baseType="lpstr">
      <vt:lpstr>general hcr template</vt:lpstr>
      <vt:lpstr>Custom Design</vt:lpstr>
      <vt:lpstr>  Physician Practices Report Update</vt:lpstr>
      <vt:lpstr>Legislature’s Question</vt:lpstr>
      <vt:lpstr>What are the factors driving variation?</vt:lpstr>
      <vt:lpstr>Variation - Public Payer analysis</vt:lpstr>
      <vt:lpstr>Medicare &amp; Medicaid</vt:lpstr>
      <vt:lpstr>Variation – Commercial analysis</vt:lpstr>
      <vt:lpstr>Variation in Top 10 Codes</vt:lpstr>
      <vt:lpstr>Draft AOA Recommendation</vt:lpstr>
      <vt:lpstr>Notes on Table – Slide 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Vermont Health Care Reform:  Overview and Update</dc:title>
  <dc:creator>marisa.melamed</dc:creator>
  <cp:lastModifiedBy>Robin Lunge</cp:lastModifiedBy>
  <cp:revision>24</cp:revision>
  <dcterms:created xsi:type="dcterms:W3CDTF">2014-10-24T14:44:46Z</dcterms:created>
  <dcterms:modified xsi:type="dcterms:W3CDTF">2014-11-20T12:17:28Z</dcterms:modified>
</cp:coreProperties>
</file>